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66" r:id="rId4"/>
    <p:sldId id="267" r:id="rId5"/>
    <p:sldId id="268" r:id="rId6"/>
    <p:sldId id="269" r:id="rId7"/>
    <p:sldId id="270" r:id="rId8"/>
    <p:sldId id="264" r:id="rId9"/>
    <p:sldId id="271" r:id="rId10"/>
    <p:sldId id="273" r:id="rId11"/>
    <p:sldId id="260" r:id="rId12"/>
    <p:sldId id="274" r:id="rId13"/>
    <p:sldId id="306" r:id="rId14"/>
    <p:sldId id="310" r:id="rId15"/>
    <p:sldId id="31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32390"/>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76" autoAdjust="0"/>
    <p:restoredTop sz="94660"/>
  </p:normalViewPr>
  <p:slideViewPr>
    <p:cSldViewPr snapToGrid="0">
      <p:cViewPr varScale="1">
        <p:scale>
          <a:sx n="97" d="100"/>
          <a:sy n="97" d="100"/>
        </p:scale>
        <p:origin x="224"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A32390"/>
            </a:solidFill>
            <a:ln>
              <a:solidFill>
                <a:srgbClr val="A32390"/>
              </a:solidFill>
            </a:ln>
            <a:effectLst/>
          </c:spPr>
          <c:invertIfNegative val="0"/>
          <c:dPt>
            <c:idx val="1"/>
            <c:invertIfNegative val="0"/>
            <c:bubble3D val="0"/>
            <c:spPr>
              <a:solidFill>
                <a:srgbClr val="A32390"/>
              </a:solidFill>
              <a:ln w="28575">
                <a:solidFill>
                  <a:srgbClr val="FF66FF"/>
                </a:solidFill>
              </a:ln>
              <a:effectLst/>
            </c:spPr>
            <c:extLst>
              <c:ext xmlns:c16="http://schemas.microsoft.com/office/drawing/2014/chart" uri="{C3380CC4-5D6E-409C-BE32-E72D297353CC}">
                <c16:uniqueId val="{00000002-C36C-4C03-B8A9-81373BC5599F}"/>
              </c:ext>
            </c:extLst>
          </c:dPt>
          <c:dPt>
            <c:idx val="2"/>
            <c:invertIfNegative val="0"/>
            <c:bubble3D val="0"/>
            <c:spPr>
              <a:solidFill>
                <a:srgbClr val="A32390"/>
              </a:solidFill>
              <a:ln w="28575">
                <a:solidFill>
                  <a:srgbClr val="FF66FF"/>
                </a:solidFill>
              </a:ln>
              <a:effectLst/>
            </c:spPr>
            <c:extLst>
              <c:ext xmlns:c16="http://schemas.microsoft.com/office/drawing/2014/chart" uri="{C3380CC4-5D6E-409C-BE32-E72D297353CC}">
                <c16:uniqueId val="{00000004-C36C-4C03-B8A9-81373BC5599F}"/>
              </c:ext>
            </c:extLst>
          </c:dPt>
          <c:dPt>
            <c:idx val="4"/>
            <c:invertIfNegative val="0"/>
            <c:bubble3D val="0"/>
            <c:spPr>
              <a:solidFill>
                <a:srgbClr val="A32390"/>
              </a:solidFill>
              <a:ln w="28575">
                <a:solidFill>
                  <a:srgbClr val="FF66FF"/>
                </a:solidFill>
              </a:ln>
              <a:effectLst/>
            </c:spPr>
            <c:extLst>
              <c:ext xmlns:c16="http://schemas.microsoft.com/office/drawing/2014/chart" uri="{C3380CC4-5D6E-409C-BE32-E72D297353CC}">
                <c16:uniqueId val="{00000001-C36C-4C03-B8A9-81373BC5599F}"/>
              </c:ext>
            </c:extLst>
          </c:dPt>
          <c:dPt>
            <c:idx val="7"/>
            <c:invertIfNegative val="0"/>
            <c:bubble3D val="0"/>
            <c:spPr>
              <a:solidFill>
                <a:srgbClr val="A32390"/>
              </a:solidFill>
              <a:ln w="28575">
                <a:solidFill>
                  <a:srgbClr val="FF66FF"/>
                </a:solidFill>
              </a:ln>
              <a:effectLst/>
            </c:spPr>
            <c:extLst>
              <c:ext xmlns:c16="http://schemas.microsoft.com/office/drawing/2014/chart" uri="{C3380CC4-5D6E-409C-BE32-E72D297353CC}">
                <c16:uniqueId val="{00000003-C36C-4C03-B8A9-81373BC5599F}"/>
              </c:ext>
            </c:extLst>
          </c:dPt>
          <c:cat>
            <c:strRef>
              <c:f>Sheet1!$A$1:$A$8</c:f>
              <c:strCache>
                <c:ptCount val="8"/>
                <c:pt idx="0">
                  <c:v>Female Virtual Support Groups</c:v>
                </c:pt>
                <c:pt idx="1">
                  <c:v>Mentoring Scheme</c:v>
                </c:pt>
                <c:pt idx="2">
                  <c:v>Equipment Pack</c:v>
                </c:pt>
                <c:pt idx="3">
                  <c:v>Female Taster Events</c:v>
                </c:pt>
                <c:pt idx="4">
                  <c:v>Female Training and Competitions</c:v>
                </c:pt>
                <c:pt idx="5">
                  <c:v>Female Social Events</c:v>
                </c:pt>
                <c:pt idx="6">
                  <c:v>Female Success Stories</c:v>
                </c:pt>
                <c:pt idx="7">
                  <c:v>Travel Scheme</c:v>
                </c:pt>
              </c:strCache>
            </c:strRef>
          </c:cat>
          <c:val>
            <c:numRef>
              <c:f>Sheet1!$B$1:$B$8</c:f>
              <c:numCache>
                <c:formatCode>General</c:formatCode>
                <c:ptCount val="8"/>
                <c:pt idx="0">
                  <c:v>2</c:v>
                </c:pt>
                <c:pt idx="1">
                  <c:v>14</c:v>
                </c:pt>
                <c:pt idx="2">
                  <c:v>12</c:v>
                </c:pt>
                <c:pt idx="3">
                  <c:v>11</c:v>
                </c:pt>
                <c:pt idx="4">
                  <c:v>16</c:v>
                </c:pt>
                <c:pt idx="5">
                  <c:v>8</c:v>
                </c:pt>
                <c:pt idx="6">
                  <c:v>11</c:v>
                </c:pt>
                <c:pt idx="7">
                  <c:v>13</c:v>
                </c:pt>
              </c:numCache>
            </c:numRef>
          </c:val>
          <c:extLst>
            <c:ext xmlns:c16="http://schemas.microsoft.com/office/drawing/2014/chart" uri="{C3380CC4-5D6E-409C-BE32-E72D297353CC}">
              <c16:uniqueId val="{00000000-C36C-4C03-B8A9-81373BC5599F}"/>
            </c:ext>
          </c:extLst>
        </c:ser>
        <c:dLbls>
          <c:showLegendKey val="0"/>
          <c:showVal val="0"/>
          <c:showCatName val="0"/>
          <c:showSerName val="0"/>
          <c:showPercent val="0"/>
          <c:showBubbleSize val="0"/>
        </c:dLbls>
        <c:gapWidth val="219"/>
        <c:overlap val="-27"/>
        <c:axId val="664231200"/>
        <c:axId val="904654496"/>
      </c:barChart>
      <c:catAx>
        <c:axId val="664231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Futura Medium" panose="020B0602020204020303" pitchFamily="34" charset="-79"/>
                <a:ea typeface="+mn-ea"/>
                <a:cs typeface="Futura Medium" panose="020B0602020204020303" pitchFamily="34" charset="-79"/>
              </a:defRPr>
            </a:pPr>
            <a:endParaRPr lang="en-US"/>
          </a:p>
        </c:txPr>
        <c:crossAx val="904654496"/>
        <c:crosses val="autoZero"/>
        <c:auto val="1"/>
        <c:lblAlgn val="ctr"/>
        <c:lblOffset val="100"/>
        <c:noMultiLvlLbl val="0"/>
      </c:catAx>
      <c:valAx>
        <c:axId val="9046544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Futura Medium" panose="020B0602020204020303" pitchFamily="34" charset="-79"/>
                    <a:ea typeface="+mn-ea"/>
                    <a:cs typeface="Futura Medium" panose="020B0602020204020303" pitchFamily="34" charset="-79"/>
                  </a:defRPr>
                </a:pPr>
                <a:r>
                  <a:rPr lang="en-GB">
                    <a:latin typeface="Futura Medium" panose="020B0602020204020303" pitchFamily="34" charset="-79"/>
                    <a:cs typeface="Futura Medium" panose="020B0602020204020303" pitchFamily="34" charset="-79"/>
                  </a:rPr>
                  <a:t>Number of Responses in Top 3</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Futura Medium" panose="020B0602020204020303" pitchFamily="34" charset="-79"/>
                  <a:ea typeface="+mn-ea"/>
                  <a:cs typeface="Futura Medium" panose="020B0602020204020303" pitchFamily="34" charset="-79"/>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642312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EBEA16-356D-4FCD-BE2F-3D652C99086F}" type="datetimeFigureOut">
              <a:rPr lang="en-GB" smtClean="0"/>
              <a:t>31/03/2023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D8EA38-37F5-4D86-A8AC-DE9AFE8B0806}" type="slidenum">
              <a:rPr lang="en-GB" smtClean="0"/>
              <a:t>‹#›</a:t>
            </a:fld>
            <a:endParaRPr lang="en-GB"/>
          </a:p>
        </p:txBody>
      </p:sp>
    </p:spTree>
    <p:extLst>
      <p:ext uri="{BB962C8B-B14F-4D97-AF65-F5344CB8AC3E}">
        <p14:creationId xmlns:p14="http://schemas.microsoft.com/office/powerpoint/2010/main" val="3243876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D4CFF8-4379-6B4D-8331-30046CDE48CD}" type="slidenum">
              <a:rPr lang="en-US" smtClean="0"/>
              <a:t>13</a:t>
            </a:fld>
            <a:endParaRPr lang="en-US"/>
          </a:p>
        </p:txBody>
      </p:sp>
    </p:spTree>
    <p:extLst>
      <p:ext uri="{BB962C8B-B14F-4D97-AF65-F5344CB8AC3E}">
        <p14:creationId xmlns:p14="http://schemas.microsoft.com/office/powerpoint/2010/main" val="1080189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D4CFF8-4379-6B4D-8331-30046CDE48CD}" type="slidenum">
              <a:rPr lang="en-US" smtClean="0"/>
              <a:t>14</a:t>
            </a:fld>
            <a:endParaRPr lang="en-US"/>
          </a:p>
        </p:txBody>
      </p:sp>
    </p:spTree>
    <p:extLst>
      <p:ext uri="{BB962C8B-B14F-4D97-AF65-F5344CB8AC3E}">
        <p14:creationId xmlns:p14="http://schemas.microsoft.com/office/powerpoint/2010/main" val="3786896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D4CFF8-4379-6B4D-8331-30046CDE48CD}" type="slidenum">
              <a:rPr lang="en-US" smtClean="0"/>
              <a:t>15</a:t>
            </a:fld>
            <a:endParaRPr lang="en-US"/>
          </a:p>
        </p:txBody>
      </p:sp>
    </p:spTree>
    <p:extLst>
      <p:ext uri="{BB962C8B-B14F-4D97-AF65-F5344CB8AC3E}">
        <p14:creationId xmlns:p14="http://schemas.microsoft.com/office/powerpoint/2010/main" val="63382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BF8B9-897E-31E3-C734-B4347B1C60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B76B0CF-9D0C-1261-6E35-CB7D724805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9698EA2-8E38-53AC-AED5-0C267271D1D6}"/>
              </a:ext>
            </a:extLst>
          </p:cNvPr>
          <p:cNvSpPr>
            <a:spLocks noGrp="1"/>
          </p:cNvSpPr>
          <p:nvPr>
            <p:ph type="dt" sz="half" idx="10"/>
          </p:nvPr>
        </p:nvSpPr>
        <p:spPr/>
        <p:txBody>
          <a:bodyPr/>
          <a:lstStyle/>
          <a:p>
            <a:fld id="{BE7651FF-718D-49E0-84EA-3A83DEF0A9E2}" type="datetimeFigureOut">
              <a:rPr lang="en-GB" smtClean="0"/>
              <a:t>31/03/2023</a:t>
            </a:fld>
            <a:endParaRPr lang="en-GB"/>
          </a:p>
        </p:txBody>
      </p:sp>
      <p:sp>
        <p:nvSpPr>
          <p:cNvPr id="5" name="Footer Placeholder 4">
            <a:extLst>
              <a:ext uri="{FF2B5EF4-FFF2-40B4-BE49-F238E27FC236}">
                <a16:creationId xmlns:a16="http://schemas.microsoft.com/office/drawing/2014/main" id="{BF55FF43-D849-3EA8-8281-FA3B06BEAB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81C80C-ACDE-195E-BFE0-C3DA3C242CD2}"/>
              </a:ext>
            </a:extLst>
          </p:cNvPr>
          <p:cNvSpPr>
            <a:spLocks noGrp="1"/>
          </p:cNvSpPr>
          <p:nvPr>
            <p:ph type="sldNum" sz="quarter" idx="12"/>
          </p:nvPr>
        </p:nvSpPr>
        <p:spPr/>
        <p:txBody>
          <a:bodyPr/>
          <a:lstStyle/>
          <a:p>
            <a:fld id="{0AB3BD5A-9EBB-4947-BCBD-C88DC0B1AFAD}" type="slidenum">
              <a:rPr lang="en-GB" smtClean="0"/>
              <a:t>‹#›</a:t>
            </a:fld>
            <a:endParaRPr lang="en-GB"/>
          </a:p>
        </p:txBody>
      </p:sp>
    </p:spTree>
    <p:extLst>
      <p:ext uri="{BB962C8B-B14F-4D97-AF65-F5344CB8AC3E}">
        <p14:creationId xmlns:p14="http://schemas.microsoft.com/office/powerpoint/2010/main" val="4163345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32863-0DE2-4CFE-C867-D00219351E0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6C39CFD-5DE1-81B8-B7F9-FF6C87A9CA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0EFFDE-497E-690C-DF80-9AD712324D9E}"/>
              </a:ext>
            </a:extLst>
          </p:cNvPr>
          <p:cNvSpPr>
            <a:spLocks noGrp="1"/>
          </p:cNvSpPr>
          <p:nvPr>
            <p:ph type="dt" sz="half" idx="10"/>
          </p:nvPr>
        </p:nvSpPr>
        <p:spPr/>
        <p:txBody>
          <a:bodyPr/>
          <a:lstStyle/>
          <a:p>
            <a:fld id="{BE7651FF-718D-49E0-84EA-3A83DEF0A9E2}" type="datetimeFigureOut">
              <a:rPr lang="en-GB" smtClean="0"/>
              <a:t>31/03/2023</a:t>
            </a:fld>
            <a:endParaRPr lang="en-GB"/>
          </a:p>
        </p:txBody>
      </p:sp>
      <p:sp>
        <p:nvSpPr>
          <p:cNvPr id="5" name="Footer Placeholder 4">
            <a:extLst>
              <a:ext uri="{FF2B5EF4-FFF2-40B4-BE49-F238E27FC236}">
                <a16:creationId xmlns:a16="http://schemas.microsoft.com/office/drawing/2014/main" id="{906DFDFA-C234-0BFA-B20C-47D1CDFB69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F4057E-00CF-2B79-78BE-4B1C4C50D45B}"/>
              </a:ext>
            </a:extLst>
          </p:cNvPr>
          <p:cNvSpPr>
            <a:spLocks noGrp="1"/>
          </p:cNvSpPr>
          <p:nvPr>
            <p:ph type="sldNum" sz="quarter" idx="12"/>
          </p:nvPr>
        </p:nvSpPr>
        <p:spPr/>
        <p:txBody>
          <a:bodyPr/>
          <a:lstStyle/>
          <a:p>
            <a:fld id="{0AB3BD5A-9EBB-4947-BCBD-C88DC0B1AFAD}" type="slidenum">
              <a:rPr lang="en-GB" smtClean="0"/>
              <a:t>‹#›</a:t>
            </a:fld>
            <a:endParaRPr lang="en-GB"/>
          </a:p>
        </p:txBody>
      </p:sp>
    </p:spTree>
    <p:extLst>
      <p:ext uri="{BB962C8B-B14F-4D97-AF65-F5344CB8AC3E}">
        <p14:creationId xmlns:p14="http://schemas.microsoft.com/office/powerpoint/2010/main" val="1468352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A16966-4695-45A6-244A-2AF89010DF5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E394C8B-AF81-1AA6-4DA3-40B330D7EA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D1502F-2D86-EF9B-EA2B-7EF0D2E7F629}"/>
              </a:ext>
            </a:extLst>
          </p:cNvPr>
          <p:cNvSpPr>
            <a:spLocks noGrp="1"/>
          </p:cNvSpPr>
          <p:nvPr>
            <p:ph type="dt" sz="half" idx="10"/>
          </p:nvPr>
        </p:nvSpPr>
        <p:spPr/>
        <p:txBody>
          <a:bodyPr/>
          <a:lstStyle/>
          <a:p>
            <a:fld id="{BE7651FF-718D-49E0-84EA-3A83DEF0A9E2}" type="datetimeFigureOut">
              <a:rPr lang="en-GB" smtClean="0"/>
              <a:t>31/03/2023</a:t>
            </a:fld>
            <a:endParaRPr lang="en-GB"/>
          </a:p>
        </p:txBody>
      </p:sp>
      <p:sp>
        <p:nvSpPr>
          <p:cNvPr id="5" name="Footer Placeholder 4">
            <a:extLst>
              <a:ext uri="{FF2B5EF4-FFF2-40B4-BE49-F238E27FC236}">
                <a16:creationId xmlns:a16="http://schemas.microsoft.com/office/drawing/2014/main" id="{812B94D9-B4F7-A86C-818A-E5CFFC8F69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0293B2-D9E8-8CD8-9D14-68426D042016}"/>
              </a:ext>
            </a:extLst>
          </p:cNvPr>
          <p:cNvSpPr>
            <a:spLocks noGrp="1"/>
          </p:cNvSpPr>
          <p:nvPr>
            <p:ph type="sldNum" sz="quarter" idx="12"/>
          </p:nvPr>
        </p:nvSpPr>
        <p:spPr/>
        <p:txBody>
          <a:bodyPr/>
          <a:lstStyle/>
          <a:p>
            <a:fld id="{0AB3BD5A-9EBB-4947-BCBD-C88DC0B1AFAD}" type="slidenum">
              <a:rPr lang="en-GB" smtClean="0"/>
              <a:t>‹#›</a:t>
            </a:fld>
            <a:endParaRPr lang="en-GB"/>
          </a:p>
        </p:txBody>
      </p:sp>
    </p:spTree>
    <p:extLst>
      <p:ext uri="{BB962C8B-B14F-4D97-AF65-F5344CB8AC3E}">
        <p14:creationId xmlns:p14="http://schemas.microsoft.com/office/powerpoint/2010/main" val="79645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E8F9D-9A07-78F4-B249-1A4779FC338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808D576-3B43-F46E-B86F-ABB1735874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1E41DCC-0614-223D-B793-7CB9A4F28D9A}"/>
              </a:ext>
            </a:extLst>
          </p:cNvPr>
          <p:cNvSpPr>
            <a:spLocks noGrp="1"/>
          </p:cNvSpPr>
          <p:nvPr>
            <p:ph type="dt" sz="half" idx="10"/>
          </p:nvPr>
        </p:nvSpPr>
        <p:spPr/>
        <p:txBody>
          <a:bodyPr/>
          <a:lstStyle/>
          <a:p>
            <a:fld id="{BE7651FF-718D-49E0-84EA-3A83DEF0A9E2}" type="datetimeFigureOut">
              <a:rPr lang="en-GB" smtClean="0"/>
              <a:t>31/03/2023</a:t>
            </a:fld>
            <a:endParaRPr lang="en-GB"/>
          </a:p>
        </p:txBody>
      </p:sp>
      <p:sp>
        <p:nvSpPr>
          <p:cNvPr id="5" name="Footer Placeholder 4">
            <a:extLst>
              <a:ext uri="{FF2B5EF4-FFF2-40B4-BE49-F238E27FC236}">
                <a16:creationId xmlns:a16="http://schemas.microsoft.com/office/drawing/2014/main" id="{31A6D259-7DCC-14A8-47F7-2DEDA5B05B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6C437D-4314-361F-DA3D-A31F99DBE57F}"/>
              </a:ext>
            </a:extLst>
          </p:cNvPr>
          <p:cNvSpPr>
            <a:spLocks noGrp="1"/>
          </p:cNvSpPr>
          <p:nvPr>
            <p:ph type="sldNum" sz="quarter" idx="12"/>
          </p:nvPr>
        </p:nvSpPr>
        <p:spPr/>
        <p:txBody>
          <a:bodyPr/>
          <a:lstStyle/>
          <a:p>
            <a:fld id="{0AB3BD5A-9EBB-4947-BCBD-C88DC0B1AFAD}" type="slidenum">
              <a:rPr lang="en-GB" smtClean="0"/>
              <a:t>‹#›</a:t>
            </a:fld>
            <a:endParaRPr lang="en-GB"/>
          </a:p>
        </p:txBody>
      </p:sp>
    </p:spTree>
    <p:extLst>
      <p:ext uri="{BB962C8B-B14F-4D97-AF65-F5344CB8AC3E}">
        <p14:creationId xmlns:p14="http://schemas.microsoft.com/office/powerpoint/2010/main" val="1177262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7EED-71D1-7803-0102-DEC2CCE2F5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637CE00-8092-F824-69CC-E0AD5F8597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55509C-C513-1512-E2D9-2533608FD3A8}"/>
              </a:ext>
            </a:extLst>
          </p:cNvPr>
          <p:cNvSpPr>
            <a:spLocks noGrp="1"/>
          </p:cNvSpPr>
          <p:nvPr>
            <p:ph type="dt" sz="half" idx="10"/>
          </p:nvPr>
        </p:nvSpPr>
        <p:spPr/>
        <p:txBody>
          <a:bodyPr/>
          <a:lstStyle/>
          <a:p>
            <a:fld id="{BE7651FF-718D-49E0-84EA-3A83DEF0A9E2}" type="datetimeFigureOut">
              <a:rPr lang="en-GB" smtClean="0"/>
              <a:t>31/03/2023</a:t>
            </a:fld>
            <a:endParaRPr lang="en-GB"/>
          </a:p>
        </p:txBody>
      </p:sp>
      <p:sp>
        <p:nvSpPr>
          <p:cNvPr id="5" name="Footer Placeholder 4">
            <a:extLst>
              <a:ext uri="{FF2B5EF4-FFF2-40B4-BE49-F238E27FC236}">
                <a16:creationId xmlns:a16="http://schemas.microsoft.com/office/drawing/2014/main" id="{5EF95B8C-4B57-A84E-D509-E33C9E57F3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7409CA-992D-E4CE-A426-C0D9ABD7B394}"/>
              </a:ext>
            </a:extLst>
          </p:cNvPr>
          <p:cNvSpPr>
            <a:spLocks noGrp="1"/>
          </p:cNvSpPr>
          <p:nvPr>
            <p:ph type="sldNum" sz="quarter" idx="12"/>
          </p:nvPr>
        </p:nvSpPr>
        <p:spPr/>
        <p:txBody>
          <a:bodyPr/>
          <a:lstStyle/>
          <a:p>
            <a:fld id="{0AB3BD5A-9EBB-4947-BCBD-C88DC0B1AFAD}" type="slidenum">
              <a:rPr lang="en-GB" smtClean="0"/>
              <a:t>‹#›</a:t>
            </a:fld>
            <a:endParaRPr lang="en-GB"/>
          </a:p>
        </p:txBody>
      </p:sp>
    </p:spTree>
    <p:extLst>
      <p:ext uri="{BB962C8B-B14F-4D97-AF65-F5344CB8AC3E}">
        <p14:creationId xmlns:p14="http://schemas.microsoft.com/office/powerpoint/2010/main" val="3336970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88A96-CF51-3188-A5F6-0C47B0CCF24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71329CA-89EA-F24A-9C9C-DEBE10F7FE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326628A-1C61-7B52-8D7B-DA5335BC23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3BC5B0E-83AC-98D1-EBA4-5FBD3BA70626}"/>
              </a:ext>
            </a:extLst>
          </p:cNvPr>
          <p:cNvSpPr>
            <a:spLocks noGrp="1"/>
          </p:cNvSpPr>
          <p:nvPr>
            <p:ph type="dt" sz="half" idx="10"/>
          </p:nvPr>
        </p:nvSpPr>
        <p:spPr/>
        <p:txBody>
          <a:bodyPr/>
          <a:lstStyle/>
          <a:p>
            <a:fld id="{BE7651FF-718D-49E0-84EA-3A83DEF0A9E2}" type="datetimeFigureOut">
              <a:rPr lang="en-GB" smtClean="0"/>
              <a:t>31/03/2023</a:t>
            </a:fld>
            <a:endParaRPr lang="en-GB"/>
          </a:p>
        </p:txBody>
      </p:sp>
      <p:sp>
        <p:nvSpPr>
          <p:cNvPr id="6" name="Footer Placeholder 5">
            <a:extLst>
              <a:ext uri="{FF2B5EF4-FFF2-40B4-BE49-F238E27FC236}">
                <a16:creationId xmlns:a16="http://schemas.microsoft.com/office/drawing/2014/main" id="{8180E36B-A0DF-D1E8-FD3B-0E1B5FFD247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8CF4360-3853-7474-88E4-ACE52B72B4EE}"/>
              </a:ext>
            </a:extLst>
          </p:cNvPr>
          <p:cNvSpPr>
            <a:spLocks noGrp="1"/>
          </p:cNvSpPr>
          <p:nvPr>
            <p:ph type="sldNum" sz="quarter" idx="12"/>
          </p:nvPr>
        </p:nvSpPr>
        <p:spPr/>
        <p:txBody>
          <a:bodyPr/>
          <a:lstStyle/>
          <a:p>
            <a:fld id="{0AB3BD5A-9EBB-4947-BCBD-C88DC0B1AFAD}" type="slidenum">
              <a:rPr lang="en-GB" smtClean="0"/>
              <a:t>‹#›</a:t>
            </a:fld>
            <a:endParaRPr lang="en-GB"/>
          </a:p>
        </p:txBody>
      </p:sp>
    </p:spTree>
    <p:extLst>
      <p:ext uri="{BB962C8B-B14F-4D97-AF65-F5344CB8AC3E}">
        <p14:creationId xmlns:p14="http://schemas.microsoft.com/office/powerpoint/2010/main" val="3543600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C50FF-E083-0313-19FF-992279D691D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1B2D695-80DD-2ECF-18C7-FBAE8EA27A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566CBF-1C5D-E2CF-E12A-8DEF47B93C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A8CC62C-7240-B57A-BB18-F47F7466B2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5445B1-9C3B-BC7E-399F-F489ADD626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D4FFB53-82C6-D90E-DABA-253C9E042E79}"/>
              </a:ext>
            </a:extLst>
          </p:cNvPr>
          <p:cNvSpPr>
            <a:spLocks noGrp="1"/>
          </p:cNvSpPr>
          <p:nvPr>
            <p:ph type="dt" sz="half" idx="10"/>
          </p:nvPr>
        </p:nvSpPr>
        <p:spPr/>
        <p:txBody>
          <a:bodyPr/>
          <a:lstStyle/>
          <a:p>
            <a:fld id="{BE7651FF-718D-49E0-84EA-3A83DEF0A9E2}" type="datetimeFigureOut">
              <a:rPr lang="en-GB" smtClean="0"/>
              <a:t>31/03/2023</a:t>
            </a:fld>
            <a:endParaRPr lang="en-GB"/>
          </a:p>
        </p:txBody>
      </p:sp>
      <p:sp>
        <p:nvSpPr>
          <p:cNvPr id="8" name="Footer Placeholder 7">
            <a:extLst>
              <a:ext uri="{FF2B5EF4-FFF2-40B4-BE49-F238E27FC236}">
                <a16:creationId xmlns:a16="http://schemas.microsoft.com/office/drawing/2014/main" id="{F93AA85D-F4A6-7C9E-F35B-E1AEDF473EE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E1588B2-C8FF-AA35-2496-70BFB4F0A489}"/>
              </a:ext>
            </a:extLst>
          </p:cNvPr>
          <p:cNvSpPr>
            <a:spLocks noGrp="1"/>
          </p:cNvSpPr>
          <p:nvPr>
            <p:ph type="sldNum" sz="quarter" idx="12"/>
          </p:nvPr>
        </p:nvSpPr>
        <p:spPr/>
        <p:txBody>
          <a:bodyPr/>
          <a:lstStyle/>
          <a:p>
            <a:fld id="{0AB3BD5A-9EBB-4947-BCBD-C88DC0B1AFAD}" type="slidenum">
              <a:rPr lang="en-GB" smtClean="0"/>
              <a:t>‹#›</a:t>
            </a:fld>
            <a:endParaRPr lang="en-GB"/>
          </a:p>
        </p:txBody>
      </p:sp>
    </p:spTree>
    <p:extLst>
      <p:ext uri="{BB962C8B-B14F-4D97-AF65-F5344CB8AC3E}">
        <p14:creationId xmlns:p14="http://schemas.microsoft.com/office/powerpoint/2010/main" val="2065291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5C954-1195-7C55-342C-FC3E6D1B1D8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FBF9E38-B008-71F6-0789-DA89F57E868E}"/>
              </a:ext>
            </a:extLst>
          </p:cNvPr>
          <p:cNvSpPr>
            <a:spLocks noGrp="1"/>
          </p:cNvSpPr>
          <p:nvPr>
            <p:ph type="dt" sz="half" idx="10"/>
          </p:nvPr>
        </p:nvSpPr>
        <p:spPr/>
        <p:txBody>
          <a:bodyPr/>
          <a:lstStyle/>
          <a:p>
            <a:fld id="{BE7651FF-718D-49E0-84EA-3A83DEF0A9E2}" type="datetimeFigureOut">
              <a:rPr lang="en-GB" smtClean="0"/>
              <a:t>31/03/2023</a:t>
            </a:fld>
            <a:endParaRPr lang="en-GB"/>
          </a:p>
        </p:txBody>
      </p:sp>
      <p:sp>
        <p:nvSpPr>
          <p:cNvPr id="4" name="Footer Placeholder 3">
            <a:extLst>
              <a:ext uri="{FF2B5EF4-FFF2-40B4-BE49-F238E27FC236}">
                <a16:creationId xmlns:a16="http://schemas.microsoft.com/office/drawing/2014/main" id="{80D209C3-1F9F-8420-89F7-1903B1BCA47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05E5A0B-D0FB-9E50-DFBF-8CA0ED272A45}"/>
              </a:ext>
            </a:extLst>
          </p:cNvPr>
          <p:cNvSpPr>
            <a:spLocks noGrp="1"/>
          </p:cNvSpPr>
          <p:nvPr>
            <p:ph type="sldNum" sz="quarter" idx="12"/>
          </p:nvPr>
        </p:nvSpPr>
        <p:spPr/>
        <p:txBody>
          <a:bodyPr/>
          <a:lstStyle/>
          <a:p>
            <a:fld id="{0AB3BD5A-9EBB-4947-BCBD-C88DC0B1AFAD}" type="slidenum">
              <a:rPr lang="en-GB" smtClean="0"/>
              <a:t>‹#›</a:t>
            </a:fld>
            <a:endParaRPr lang="en-GB"/>
          </a:p>
        </p:txBody>
      </p:sp>
    </p:spTree>
    <p:extLst>
      <p:ext uri="{BB962C8B-B14F-4D97-AF65-F5344CB8AC3E}">
        <p14:creationId xmlns:p14="http://schemas.microsoft.com/office/powerpoint/2010/main" val="252858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26F59E-F12E-BBD8-93FB-D6941471D091}"/>
              </a:ext>
            </a:extLst>
          </p:cNvPr>
          <p:cNvSpPr>
            <a:spLocks noGrp="1"/>
          </p:cNvSpPr>
          <p:nvPr>
            <p:ph type="dt" sz="half" idx="10"/>
          </p:nvPr>
        </p:nvSpPr>
        <p:spPr/>
        <p:txBody>
          <a:bodyPr/>
          <a:lstStyle/>
          <a:p>
            <a:fld id="{BE7651FF-718D-49E0-84EA-3A83DEF0A9E2}" type="datetimeFigureOut">
              <a:rPr lang="en-GB" smtClean="0"/>
              <a:t>31/03/2023</a:t>
            </a:fld>
            <a:endParaRPr lang="en-GB"/>
          </a:p>
        </p:txBody>
      </p:sp>
      <p:sp>
        <p:nvSpPr>
          <p:cNvPr id="3" name="Footer Placeholder 2">
            <a:extLst>
              <a:ext uri="{FF2B5EF4-FFF2-40B4-BE49-F238E27FC236}">
                <a16:creationId xmlns:a16="http://schemas.microsoft.com/office/drawing/2014/main" id="{37B79673-3712-09E3-EABB-264AD9779CC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4BA51CD-A516-636E-9478-5261CC287B42}"/>
              </a:ext>
            </a:extLst>
          </p:cNvPr>
          <p:cNvSpPr>
            <a:spLocks noGrp="1"/>
          </p:cNvSpPr>
          <p:nvPr>
            <p:ph type="sldNum" sz="quarter" idx="12"/>
          </p:nvPr>
        </p:nvSpPr>
        <p:spPr/>
        <p:txBody>
          <a:bodyPr/>
          <a:lstStyle/>
          <a:p>
            <a:fld id="{0AB3BD5A-9EBB-4947-BCBD-C88DC0B1AFAD}" type="slidenum">
              <a:rPr lang="en-GB" smtClean="0"/>
              <a:t>‹#›</a:t>
            </a:fld>
            <a:endParaRPr lang="en-GB"/>
          </a:p>
        </p:txBody>
      </p:sp>
    </p:spTree>
    <p:extLst>
      <p:ext uri="{BB962C8B-B14F-4D97-AF65-F5344CB8AC3E}">
        <p14:creationId xmlns:p14="http://schemas.microsoft.com/office/powerpoint/2010/main" val="2855841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E1E6A-77BA-03F1-6428-A9F1B5ED85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C5B99A-A743-3CB2-E4E1-A37705DD17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EB0793-04B5-88BA-4056-74A53B1FC9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AE4CD2-F9B0-DB48-D092-DF73DF7DF578}"/>
              </a:ext>
            </a:extLst>
          </p:cNvPr>
          <p:cNvSpPr>
            <a:spLocks noGrp="1"/>
          </p:cNvSpPr>
          <p:nvPr>
            <p:ph type="dt" sz="half" idx="10"/>
          </p:nvPr>
        </p:nvSpPr>
        <p:spPr/>
        <p:txBody>
          <a:bodyPr/>
          <a:lstStyle/>
          <a:p>
            <a:fld id="{BE7651FF-718D-49E0-84EA-3A83DEF0A9E2}" type="datetimeFigureOut">
              <a:rPr lang="en-GB" smtClean="0"/>
              <a:t>31/03/2023</a:t>
            </a:fld>
            <a:endParaRPr lang="en-GB"/>
          </a:p>
        </p:txBody>
      </p:sp>
      <p:sp>
        <p:nvSpPr>
          <p:cNvPr id="6" name="Footer Placeholder 5">
            <a:extLst>
              <a:ext uri="{FF2B5EF4-FFF2-40B4-BE49-F238E27FC236}">
                <a16:creationId xmlns:a16="http://schemas.microsoft.com/office/drawing/2014/main" id="{6B9076EF-E180-3E10-D0AC-2881B7D182C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0029EB-B938-5B88-29BD-83AB2D1EB21D}"/>
              </a:ext>
            </a:extLst>
          </p:cNvPr>
          <p:cNvSpPr>
            <a:spLocks noGrp="1"/>
          </p:cNvSpPr>
          <p:nvPr>
            <p:ph type="sldNum" sz="quarter" idx="12"/>
          </p:nvPr>
        </p:nvSpPr>
        <p:spPr/>
        <p:txBody>
          <a:bodyPr/>
          <a:lstStyle/>
          <a:p>
            <a:fld id="{0AB3BD5A-9EBB-4947-BCBD-C88DC0B1AFAD}" type="slidenum">
              <a:rPr lang="en-GB" smtClean="0"/>
              <a:t>‹#›</a:t>
            </a:fld>
            <a:endParaRPr lang="en-GB"/>
          </a:p>
        </p:txBody>
      </p:sp>
    </p:spTree>
    <p:extLst>
      <p:ext uri="{BB962C8B-B14F-4D97-AF65-F5344CB8AC3E}">
        <p14:creationId xmlns:p14="http://schemas.microsoft.com/office/powerpoint/2010/main" val="762386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17B22-237E-DB81-011F-04FDF067E9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1BB2268-B8CB-9D79-91C3-1CB7B39DD3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53A6F31-15DD-237B-89F7-F0A7070258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794AAC-F872-A2F0-D7EF-E7D8E1139D43}"/>
              </a:ext>
            </a:extLst>
          </p:cNvPr>
          <p:cNvSpPr>
            <a:spLocks noGrp="1"/>
          </p:cNvSpPr>
          <p:nvPr>
            <p:ph type="dt" sz="half" idx="10"/>
          </p:nvPr>
        </p:nvSpPr>
        <p:spPr/>
        <p:txBody>
          <a:bodyPr/>
          <a:lstStyle/>
          <a:p>
            <a:fld id="{BE7651FF-718D-49E0-84EA-3A83DEF0A9E2}" type="datetimeFigureOut">
              <a:rPr lang="en-GB" smtClean="0"/>
              <a:t>31/03/2023</a:t>
            </a:fld>
            <a:endParaRPr lang="en-GB"/>
          </a:p>
        </p:txBody>
      </p:sp>
      <p:sp>
        <p:nvSpPr>
          <p:cNvPr id="6" name="Footer Placeholder 5">
            <a:extLst>
              <a:ext uri="{FF2B5EF4-FFF2-40B4-BE49-F238E27FC236}">
                <a16:creationId xmlns:a16="http://schemas.microsoft.com/office/drawing/2014/main" id="{26CAF3A8-613C-53B5-47B4-56FF5FEA1A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73C173-348A-6A4F-C2D0-3D12031DB3F5}"/>
              </a:ext>
            </a:extLst>
          </p:cNvPr>
          <p:cNvSpPr>
            <a:spLocks noGrp="1"/>
          </p:cNvSpPr>
          <p:nvPr>
            <p:ph type="sldNum" sz="quarter" idx="12"/>
          </p:nvPr>
        </p:nvSpPr>
        <p:spPr/>
        <p:txBody>
          <a:bodyPr/>
          <a:lstStyle/>
          <a:p>
            <a:fld id="{0AB3BD5A-9EBB-4947-BCBD-C88DC0B1AFAD}" type="slidenum">
              <a:rPr lang="en-GB" smtClean="0"/>
              <a:t>‹#›</a:t>
            </a:fld>
            <a:endParaRPr lang="en-GB"/>
          </a:p>
        </p:txBody>
      </p:sp>
    </p:spTree>
    <p:extLst>
      <p:ext uri="{BB962C8B-B14F-4D97-AF65-F5344CB8AC3E}">
        <p14:creationId xmlns:p14="http://schemas.microsoft.com/office/powerpoint/2010/main" val="3932737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A02945-B7CC-3656-1D22-CAC97FCBDF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64D9FAC-C42E-CC1C-C7A8-7B202739AE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8BFF39-F5C2-F4CB-25C9-54B1B16DDC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651FF-718D-49E0-84EA-3A83DEF0A9E2}" type="datetimeFigureOut">
              <a:rPr lang="en-GB" smtClean="0"/>
              <a:t>31/03/2023</a:t>
            </a:fld>
            <a:endParaRPr lang="en-GB"/>
          </a:p>
        </p:txBody>
      </p:sp>
      <p:sp>
        <p:nvSpPr>
          <p:cNvPr id="5" name="Footer Placeholder 4">
            <a:extLst>
              <a:ext uri="{FF2B5EF4-FFF2-40B4-BE49-F238E27FC236}">
                <a16:creationId xmlns:a16="http://schemas.microsoft.com/office/drawing/2014/main" id="{DCD68C0B-E185-37D8-5EA3-6C68E08DA8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4A3B070-3D46-B77A-E261-6895D94799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B3BD5A-9EBB-4947-BCBD-C88DC0B1AFAD}" type="slidenum">
              <a:rPr lang="en-GB" smtClean="0"/>
              <a:t>‹#›</a:t>
            </a:fld>
            <a:endParaRPr lang="en-GB"/>
          </a:p>
        </p:txBody>
      </p:sp>
    </p:spTree>
    <p:extLst>
      <p:ext uri="{BB962C8B-B14F-4D97-AF65-F5344CB8AC3E}">
        <p14:creationId xmlns:p14="http://schemas.microsoft.com/office/powerpoint/2010/main" val="1119940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6CD1A58-6645-5251-BEAD-077E4ACB6F2C}"/>
              </a:ext>
            </a:extLst>
          </p:cNvPr>
          <p:cNvSpPr>
            <a:spLocks noGrp="1"/>
          </p:cNvSpPr>
          <p:nvPr>
            <p:ph type="subTitle" idx="1"/>
          </p:nvPr>
        </p:nvSpPr>
        <p:spPr>
          <a:xfrm>
            <a:off x="0" y="3188381"/>
            <a:ext cx="12192000" cy="2133599"/>
          </a:xfrm>
          <a:solidFill>
            <a:srgbClr val="A32390"/>
          </a:solidFill>
        </p:spPr>
        <p:txBody>
          <a:bodyPr anchor="ctr">
            <a:normAutofit/>
          </a:bodyPr>
          <a:lstStyle/>
          <a:p>
            <a:r>
              <a:rPr lang="en-GB" sz="3600" b="1" dirty="0">
                <a:solidFill>
                  <a:schemeClr val="bg1"/>
                </a:solidFill>
                <a:latin typeface="FUTURA MEDIUM" panose="020B0602020204020303" pitchFamily="34" charset="-79"/>
                <a:cs typeface="FUTURA MEDIUM" panose="020B0602020204020303" pitchFamily="34" charset="-79"/>
              </a:rPr>
              <a:t>Goalball UK Project Group</a:t>
            </a:r>
          </a:p>
          <a:p>
            <a:r>
              <a:rPr lang="en-GB" sz="3600" b="1" dirty="0">
                <a:solidFill>
                  <a:schemeClr val="bg1"/>
                </a:solidFill>
                <a:latin typeface="FUTURA MEDIUM" panose="020B0602020204020303" pitchFamily="34" charset="-79"/>
                <a:cs typeface="FUTURA MEDIUM" panose="020B0602020204020303" pitchFamily="34" charset="-79"/>
              </a:rPr>
              <a:t>Survey Findings</a:t>
            </a:r>
          </a:p>
          <a:p>
            <a:r>
              <a:rPr lang="en-GB" sz="3600" b="1" dirty="0">
                <a:solidFill>
                  <a:schemeClr val="bg1"/>
                </a:solidFill>
                <a:latin typeface="FUTURA MEDIUM" panose="020B0602020204020303" pitchFamily="34" charset="-79"/>
                <a:cs typeface="FUTURA MEDIUM" panose="020B0602020204020303" pitchFamily="34" charset="-79"/>
              </a:rPr>
              <a:t>March 2023</a:t>
            </a:r>
          </a:p>
        </p:txBody>
      </p:sp>
      <p:pic>
        <p:nvPicPr>
          <p:cNvPr id="1026" name="Picture 2" descr="This Girl Can">
            <a:extLst>
              <a:ext uri="{FF2B5EF4-FFF2-40B4-BE49-F238E27FC236}">
                <a16:creationId xmlns:a16="http://schemas.microsoft.com/office/drawing/2014/main" id="{F979706D-F7E6-1893-8019-FAEA0F00D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936171"/>
            <a:ext cx="213360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4479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C558405-F6E8-2811-AC99-A2CC404F1F64}"/>
              </a:ext>
            </a:extLst>
          </p:cNvPr>
          <p:cNvSpPr/>
          <p:nvPr/>
        </p:nvSpPr>
        <p:spPr>
          <a:xfrm>
            <a:off x="6223247" y="2263806"/>
            <a:ext cx="5868138" cy="4270159"/>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FUTURA MEDIUM" panose="020B0602020204020303" pitchFamily="34" charset="-79"/>
                <a:cs typeface="FUTURA MEDIUM" panose="020B0602020204020303" pitchFamily="34" charset="-79"/>
              </a:rPr>
              <a:t>Travel Scheme</a:t>
            </a:r>
          </a:p>
          <a:p>
            <a:endParaRPr lang="en-GB" b="1" dirty="0">
              <a:solidFill>
                <a:schemeClr val="tx1"/>
              </a:solidFill>
              <a:latin typeface="FUTURA MEDIUM" panose="020B0602020204020303" pitchFamily="34" charset="-79"/>
              <a:cs typeface="FUTURA MEDIUM" panose="020B0602020204020303" pitchFamily="34" charset="-79"/>
            </a:endParaRPr>
          </a:p>
          <a:p>
            <a:endParaRPr lang="en-GB" sz="1800" b="0" u="none" strike="noStrike" dirty="0">
              <a:solidFill>
                <a:srgbClr val="000000"/>
              </a:solidFill>
              <a:effectLst/>
              <a:latin typeface="Futura Medium" panose="020B0602020204020303" pitchFamily="34" charset="-79"/>
              <a:cs typeface="Futura Medium" panose="020B0602020204020303" pitchFamily="34" charset="-79"/>
            </a:endParaRPr>
          </a:p>
          <a:p>
            <a:r>
              <a:rPr lang="en-GB" sz="1800" b="0" u="none" strike="noStrike" dirty="0">
                <a:solidFill>
                  <a:srgbClr val="000000"/>
                </a:solidFill>
                <a:effectLst/>
                <a:latin typeface="Futura Medium" panose="020B0602020204020303" pitchFamily="34" charset="-79"/>
                <a:cs typeface="Futura Medium" panose="020B0602020204020303" pitchFamily="34" charset="-79"/>
              </a:rPr>
              <a:t>A supported travel scheme sounds useful as entrances into buildings can be difficult to find if it's your first time even for sighted people. </a:t>
            </a:r>
          </a:p>
          <a:p>
            <a:endParaRPr lang="en-GB" dirty="0">
              <a:solidFill>
                <a:srgbClr val="000000"/>
              </a:solidFill>
              <a:latin typeface="Futura Medium" panose="020B0602020204020303" pitchFamily="34" charset="-79"/>
              <a:cs typeface="Futura Medium" panose="020B0602020204020303" pitchFamily="34" charset="-79"/>
            </a:endParaRPr>
          </a:p>
          <a:p>
            <a:r>
              <a:rPr lang="en-GB" sz="1800" b="0" u="none" strike="noStrike" dirty="0">
                <a:solidFill>
                  <a:srgbClr val="000000"/>
                </a:solidFill>
                <a:effectLst/>
                <a:latin typeface="Futura Medium" panose="020B0602020204020303" pitchFamily="34" charset="-79"/>
                <a:cs typeface="Futura Medium" panose="020B0602020204020303" pitchFamily="34" charset="-79"/>
              </a:rPr>
              <a:t>Reassure players if the train station and/or area is unfamiliar to them. </a:t>
            </a:r>
            <a:endParaRPr lang="en-GB" b="1" dirty="0">
              <a:solidFill>
                <a:schemeClr val="tx1"/>
              </a:solidFill>
              <a:latin typeface="FUTURA MEDIUM" panose="020B0602020204020303" pitchFamily="34" charset="-79"/>
              <a:cs typeface="FUTURA MEDIUM" panose="020B0602020204020303" pitchFamily="34" charset="-79"/>
            </a:endParaRPr>
          </a:p>
          <a:p>
            <a:endParaRPr lang="en-GB" b="1" dirty="0">
              <a:solidFill>
                <a:schemeClr val="tx1"/>
              </a:solidFill>
              <a:latin typeface="FUTURA MEDIUM" panose="020B0602020204020303" pitchFamily="34" charset="-79"/>
              <a:cs typeface="FUTURA MEDIUM" panose="020B0602020204020303" pitchFamily="34" charset="-79"/>
            </a:endParaRPr>
          </a:p>
          <a:p>
            <a:endParaRPr lang="en-GB" b="1" dirty="0">
              <a:solidFill>
                <a:schemeClr val="tx1"/>
              </a:solidFill>
              <a:latin typeface="FUTURA MEDIUM" panose="020B0602020204020303" pitchFamily="34" charset="-79"/>
              <a:cs typeface="FUTURA MEDIUM" panose="020B0602020204020303" pitchFamily="34" charset="-79"/>
            </a:endParaRPr>
          </a:p>
          <a:p>
            <a:endParaRPr lang="en-GB" dirty="0">
              <a:solidFill>
                <a:schemeClr val="tx1"/>
              </a:solidFill>
              <a:latin typeface="Futura Medium" panose="020B0602020204020303" pitchFamily="34" charset="-79"/>
              <a:cs typeface="Futura Medium" panose="020B0602020204020303" pitchFamily="34" charset="-79"/>
            </a:endParaRPr>
          </a:p>
        </p:txBody>
      </p:sp>
      <p:sp>
        <p:nvSpPr>
          <p:cNvPr id="5" name="Rectangle 4">
            <a:extLst>
              <a:ext uri="{FF2B5EF4-FFF2-40B4-BE49-F238E27FC236}">
                <a16:creationId xmlns:a16="http://schemas.microsoft.com/office/drawing/2014/main" id="{DCBE9A62-99BC-573E-82D5-271E95FEEC72}"/>
              </a:ext>
            </a:extLst>
          </p:cNvPr>
          <p:cNvSpPr/>
          <p:nvPr/>
        </p:nvSpPr>
        <p:spPr>
          <a:xfrm>
            <a:off x="100614" y="2263805"/>
            <a:ext cx="5995385" cy="4270159"/>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FUTURA MEDIUM" panose="020B0602020204020303" pitchFamily="34" charset="-79"/>
                <a:cs typeface="FUTURA MEDIUM" panose="020B0602020204020303" pitchFamily="34" charset="-79"/>
              </a:rPr>
              <a:t>Equipment Pack</a:t>
            </a:r>
          </a:p>
          <a:p>
            <a:endParaRPr lang="en-GB" b="1" dirty="0">
              <a:solidFill>
                <a:schemeClr val="tx1"/>
              </a:solidFill>
              <a:latin typeface="FUTURA MEDIUM" panose="020B0602020204020303" pitchFamily="34" charset="-79"/>
              <a:cs typeface="FUTURA MEDIUM" panose="020B0602020204020303" pitchFamily="34" charset="-79"/>
            </a:endParaRPr>
          </a:p>
          <a:p>
            <a:r>
              <a:rPr lang="en-GB" dirty="0">
                <a:solidFill>
                  <a:srgbClr val="000000"/>
                </a:solidFill>
                <a:latin typeface="Futura Medium" panose="020B0602020204020303" pitchFamily="34" charset="-79"/>
                <a:cs typeface="Futura Medium" panose="020B0602020204020303" pitchFamily="34" charset="-79"/>
              </a:rPr>
              <a:t>An equipment pack may help new players to feel valued as a new member and encourage them to come back. </a:t>
            </a:r>
          </a:p>
          <a:p>
            <a:endParaRPr lang="en-GB" dirty="0">
              <a:solidFill>
                <a:srgbClr val="000000"/>
              </a:solidFill>
              <a:latin typeface="Futura Medium" panose="020B0602020204020303" pitchFamily="34" charset="-79"/>
              <a:cs typeface="Futura Medium" panose="020B0602020204020303" pitchFamily="34" charset="-79"/>
            </a:endParaRPr>
          </a:p>
          <a:p>
            <a:r>
              <a:rPr lang="en-GB" dirty="0">
                <a:solidFill>
                  <a:srgbClr val="000000"/>
                </a:solidFill>
                <a:latin typeface="Futura Medium" panose="020B0602020204020303" pitchFamily="34" charset="-79"/>
                <a:cs typeface="Futura Medium" panose="020B0602020204020303" pitchFamily="34" charset="-79"/>
              </a:rPr>
              <a:t>I'm sure plenty would appreciate a chest guard!</a:t>
            </a:r>
            <a:endParaRPr lang="en-GB" b="1" dirty="0">
              <a:solidFill>
                <a:schemeClr val="tx1"/>
              </a:solidFill>
              <a:latin typeface="FUTURA MEDIUM" panose="020B0602020204020303" pitchFamily="34" charset="-79"/>
              <a:cs typeface="FUTURA MEDIUM" panose="020B0602020204020303" pitchFamily="34" charset="-79"/>
            </a:endParaRPr>
          </a:p>
          <a:p>
            <a:endParaRPr lang="en-GB" sz="1800" b="0" u="none" strike="noStrike" dirty="0">
              <a:solidFill>
                <a:srgbClr val="000000"/>
              </a:solidFill>
              <a:effectLst/>
              <a:latin typeface="Futura Medium" panose="020B0602020204020303" pitchFamily="34" charset="-79"/>
              <a:cs typeface="Futura Medium" panose="020B0602020204020303" pitchFamily="34" charset="-79"/>
            </a:endParaRPr>
          </a:p>
          <a:p>
            <a:r>
              <a:rPr lang="en-GB" sz="1800" b="0" u="none" strike="noStrike" dirty="0">
                <a:solidFill>
                  <a:srgbClr val="000000"/>
                </a:solidFill>
                <a:effectLst/>
                <a:latin typeface="Futura Medium" panose="020B0602020204020303" pitchFamily="34" charset="-79"/>
                <a:cs typeface="Futura Medium" panose="020B0602020204020303" pitchFamily="34" charset="-79"/>
              </a:rPr>
              <a:t>You could work with </a:t>
            </a:r>
            <a:r>
              <a:rPr lang="en-GB" sz="1800" b="0" u="none" strike="noStrike" dirty="0" err="1">
                <a:solidFill>
                  <a:srgbClr val="000000"/>
                </a:solidFill>
                <a:effectLst/>
                <a:latin typeface="Futura Medium" panose="020B0602020204020303" pitchFamily="34" charset="-79"/>
                <a:cs typeface="Futura Medium" panose="020B0602020204020303" pitchFamily="34" charset="-79"/>
              </a:rPr>
              <a:t>Goalfix</a:t>
            </a:r>
            <a:r>
              <a:rPr lang="en-GB" sz="1800" b="0" u="none" strike="noStrike" dirty="0">
                <a:solidFill>
                  <a:srgbClr val="000000"/>
                </a:solidFill>
                <a:effectLst/>
                <a:latin typeface="Futura Medium" panose="020B0602020204020303" pitchFamily="34" charset="-79"/>
                <a:cs typeface="Futura Medium" panose="020B0602020204020303" pitchFamily="34" charset="-79"/>
              </a:rPr>
              <a:t> to have discounted chest guards for GoalballUK members as they are the first of their kind many of us have found to be effective but they’re eye-wateringly expensive </a:t>
            </a:r>
          </a:p>
          <a:p>
            <a:endParaRPr lang="en-GB" dirty="0">
              <a:solidFill>
                <a:srgbClr val="000000"/>
              </a:solidFill>
              <a:latin typeface="Futura Medium" panose="020B0602020204020303" pitchFamily="34" charset="-79"/>
              <a:cs typeface="Futura Medium" panose="020B0602020204020303" pitchFamily="34" charset="-79"/>
            </a:endParaRPr>
          </a:p>
          <a:p>
            <a:r>
              <a:rPr lang="en-GB" sz="1800" b="0" u="none" strike="noStrike" dirty="0">
                <a:solidFill>
                  <a:srgbClr val="000000"/>
                </a:solidFill>
                <a:effectLst/>
                <a:latin typeface="Futura Medium" panose="020B0602020204020303" pitchFamily="34" charset="-79"/>
                <a:cs typeface="Futura Medium" panose="020B0602020204020303" pitchFamily="34" charset="-79"/>
              </a:rPr>
              <a:t>Chest guards are an expense male players don’t have as jock straps are a common and cheap purchase</a:t>
            </a:r>
          </a:p>
          <a:p>
            <a:endParaRPr lang="en-GB" sz="1800" b="0" u="none" strike="noStrike" dirty="0">
              <a:solidFill>
                <a:srgbClr val="000000"/>
              </a:solidFill>
              <a:effectLst/>
              <a:latin typeface="Futura Medium" panose="020B0602020204020303" pitchFamily="34" charset="-79"/>
              <a:cs typeface="Futura Medium" panose="020B0602020204020303" pitchFamily="34" charset="-79"/>
            </a:endParaRPr>
          </a:p>
          <a:p>
            <a:endParaRPr lang="en-GB" dirty="0">
              <a:solidFill>
                <a:schemeClr val="tx1"/>
              </a:solidFill>
              <a:latin typeface="Futura Medium" panose="020B0602020204020303" pitchFamily="34" charset="-79"/>
              <a:cs typeface="Futura Medium" panose="020B0602020204020303" pitchFamily="34" charset="-79"/>
            </a:endParaRPr>
          </a:p>
          <a:p>
            <a:endParaRPr lang="en-GB" b="1" dirty="0">
              <a:solidFill>
                <a:schemeClr val="tx1"/>
              </a:solidFill>
              <a:latin typeface="FUTURA MEDIUM" panose="020B0602020204020303" pitchFamily="34" charset="-79"/>
              <a:cs typeface="FUTURA MEDIUM" panose="020B0602020204020303" pitchFamily="34" charset="-79"/>
            </a:endParaRPr>
          </a:p>
          <a:p>
            <a:endParaRPr lang="en-GB" b="1" dirty="0">
              <a:solidFill>
                <a:schemeClr val="tx1"/>
              </a:solidFill>
              <a:latin typeface="FUTURA MEDIUM" panose="020B0602020204020303" pitchFamily="34" charset="-79"/>
              <a:cs typeface="FUTURA MEDIUM" panose="020B0602020204020303" pitchFamily="34" charset="-79"/>
            </a:endParaRPr>
          </a:p>
          <a:p>
            <a:endParaRPr lang="en-GB" dirty="0">
              <a:solidFill>
                <a:schemeClr val="tx1"/>
              </a:solidFill>
              <a:latin typeface="Futura Medium" panose="020B0602020204020303" pitchFamily="34" charset="-79"/>
              <a:cs typeface="Futura Medium" panose="020B0602020204020303" pitchFamily="34" charset="-79"/>
            </a:endParaRPr>
          </a:p>
        </p:txBody>
      </p:sp>
      <p:sp>
        <p:nvSpPr>
          <p:cNvPr id="2" name="Rectangle 1">
            <a:extLst>
              <a:ext uri="{FF2B5EF4-FFF2-40B4-BE49-F238E27FC236}">
                <a16:creationId xmlns:a16="http://schemas.microsoft.com/office/drawing/2014/main" id="{6CB256C8-E709-17A4-BC1B-6071078CFCCD}"/>
              </a:ext>
            </a:extLst>
          </p:cNvPr>
          <p:cNvSpPr/>
          <p:nvPr/>
        </p:nvSpPr>
        <p:spPr>
          <a:xfrm>
            <a:off x="-1" y="1524000"/>
            <a:ext cx="12191999" cy="511629"/>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400" b="1" dirty="0">
                <a:solidFill>
                  <a:schemeClr val="tx1"/>
                </a:solidFill>
                <a:latin typeface="FUTURA MEDIUM" panose="020B0602020204020303" pitchFamily="34" charset="-79"/>
                <a:cs typeface="FUTURA MEDIUM" panose="020B0602020204020303" pitchFamily="34" charset="-79"/>
              </a:rPr>
              <a:t>Support for these ideas!</a:t>
            </a:r>
          </a:p>
          <a:p>
            <a:endParaRPr lang="en-GB" dirty="0">
              <a:solidFill>
                <a:schemeClr val="tx1"/>
              </a:solidFill>
              <a:latin typeface="Futura Medium" panose="020B0602020204020303" pitchFamily="34" charset="-79"/>
              <a:cs typeface="Futura Medium" panose="020B0602020204020303" pitchFamily="34" charset="-79"/>
            </a:endParaRPr>
          </a:p>
        </p:txBody>
      </p:sp>
      <p:sp>
        <p:nvSpPr>
          <p:cNvPr id="3" name="Subtitle 2">
            <a:extLst>
              <a:ext uri="{FF2B5EF4-FFF2-40B4-BE49-F238E27FC236}">
                <a16:creationId xmlns:a16="http://schemas.microsoft.com/office/drawing/2014/main" id="{E6CD1A58-6645-5251-BEAD-077E4ACB6F2C}"/>
              </a:ext>
            </a:extLst>
          </p:cNvPr>
          <p:cNvSpPr>
            <a:spLocks noGrp="1"/>
          </p:cNvSpPr>
          <p:nvPr>
            <p:ph type="subTitle" idx="1"/>
          </p:nvPr>
        </p:nvSpPr>
        <p:spPr>
          <a:xfrm>
            <a:off x="0" y="0"/>
            <a:ext cx="12192000" cy="1524000"/>
          </a:xfrm>
          <a:solidFill>
            <a:srgbClr val="A32390"/>
          </a:solidFill>
        </p:spPr>
        <p:txBody>
          <a:bodyPr anchor="ctr">
            <a:normAutofit/>
          </a:bodyPr>
          <a:lstStyle/>
          <a:p>
            <a:pPr algn="l"/>
            <a:r>
              <a:rPr lang="en-GB" sz="4000" dirty="0">
                <a:solidFill>
                  <a:schemeClr val="bg1"/>
                </a:solidFill>
                <a:latin typeface="Futura Medium" panose="020B0602020204020303" pitchFamily="34" charset="-79"/>
                <a:cs typeface="Futura Medium" panose="020B0602020204020303" pitchFamily="34" charset="-79"/>
              </a:rPr>
              <a:t>What did we find?</a:t>
            </a:r>
          </a:p>
        </p:txBody>
      </p:sp>
      <p:pic>
        <p:nvPicPr>
          <p:cNvPr id="1026" name="Picture 2" descr="This Girl Can">
            <a:extLst>
              <a:ext uri="{FF2B5EF4-FFF2-40B4-BE49-F238E27FC236}">
                <a16:creationId xmlns:a16="http://schemas.microsoft.com/office/drawing/2014/main" id="{F979706D-F7E6-1893-8019-FAEA0F00D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0" y="0"/>
            <a:ext cx="15240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5547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D2BC4FD-1344-DC3D-F132-73182C7CB74D}"/>
              </a:ext>
            </a:extLst>
          </p:cNvPr>
          <p:cNvSpPr/>
          <p:nvPr/>
        </p:nvSpPr>
        <p:spPr>
          <a:xfrm>
            <a:off x="8006971" y="2840852"/>
            <a:ext cx="3673928" cy="3675463"/>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FUTURA MEDIUM" panose="020B0602020204020303" pitchFamily="34" charset="-79"/>
                <a:cs typeface="FUTURA MEDIUM" panose="020B0602020204020303" pitchFamily="34" charset="-79"/>
              </a:rPr>
              <a:t>Female Only Training Sessions and Competitions</a:t>
            </a:r>
          </a:p>
          <a:p>
            <a:endParaRPr lang="en-GB" dirty="0">
              <a:solidFill>
                <a:schemeClr val="tx1"/>
              </a:solidFill>
              <a:latin typeface="Futura Medium" panose="020B0602020204020303" pitchFamily="34" charset="-79"/>
              <a:cs typeface="Futura Medium" panose="020B0602020204020303" pitchFamily="34" charset="-79"/>
            </a:endParaRPr>
          </a:p>
          <a:p>
            <a:r>
              <a:rPr lang="en-GB" dirty="0" err="1">
                <a:solidFill>
                  <a:schemeClr val="tx1"/>
                </a:solidFill>
                <a:latin typeface="Futura Medium" panose="020B0602020204020303" pitchFamily="34" charset="-79"/>
                <a:cs typeface="Futura Medium" panose="020B0602020204020303" pitchFamily="34" charset="-79"/>
              </a:rPr>
              <a:t>Emerlyne</a:t>
            </a:r>
            <a:r>
              <a:rPr lang="en-GB" dirty="0">
                <a:solidFill>
                  <a:schemeClr val="tx1"/>
                </a:solidFill>
                <a:latin typeface="Futura Medium" panose="020B0602020204020303" pitchFamily="34" charset="-79"/>
                <a:cs typeface="Futura Medium" panose="020B0602020204020303" pitchFamily="34" charset="-79"/>
              </a:rPr>
              <a:t> and Rachel</a:t>
            </a:r>
          </a:p>
          <a:p>
            <a:endParaRPr lang="en-GB" dirty="0">
              <a:solidFill>
                <a:schemeClr val="tx1"/>
              </a:solidFill>
              <a:latin typeface="Futura Medium" panose="020B0602020204020303" pitchFamily="34" charset="-79"/>
              <a:cs typeface="Futura Medium" panose="020B0602020204020303" pitchFamily="34" charset="-79"/>
            </a:endParaRPr>
          </a:p>
          <a:p>
            <a:r>
              <a:rPr lang="en-GB" u="sng" dirty="0">
                <a:solidFill>
                  <a:schemeClr val="tx1"/>
                </a:solidFill>
                <a:latin typeface="Futura Medium" panose="020B0602020204020303" pitchFamily="34" charset="-79"/>
                <a:cs typeface="Futura Medium" panose="020B0602020204020303" pitchFamily="34" charset="-79"/>
              </a:rPr>
              <a:t>Aim</a:t>
            </a:r>
          </a:p>
          <a:p>
            <a:r>
              <a:rPr lang="en-GB" dirty="0">
                <a:solidFill>
                  <a:schemeClr val="tx1"/>
                </a:solidFill>
                <a:latin typeface="Futura Medium" panose="020B0602020204020303" pitchFamily="34" charset="-79"/>
                <a:cs typeface="Futura Medium" panose="020B0602020204020303" pitchFamily="34" charset="-79"/>
              </a:rPr>
              <a:t>To organise and implement a female only competition, building on the This Girl Can Open (Feb 2023).</a:t>
            </a:r>
          </a:p>
        </p:txBody>
      </p:sp>
      <p:sp>
        <p:nvSpPr>
          <p:cNvPr id="5" name="Rectangle 4">
            <a:extLst>
              <a:ext uri="{FF2B5EF4-FFF2-40B4-BE49-F238E27FC236}">
                <a16:creationId xmlns:a16="http://schemas.microsoft.com/office/drawing/2014/main" id="{B2E3F21D-5D9B-0D08-CEE3-21C700FD332D}"/>
              </a:ext>
            </a:extLst>
          </p:cNvPr>
          <p:cNvSpPr/>
          <p:nvPr/>
        </p:nvSpPr>
        <p:spPr>
          <a:xfrm>
            <a:off x="4180643" y="2840853"/>
            <a:ext cx="3673928" cy="3675463"/>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FUTURA MEDIUM" panose="020B0602020204020303" pitchFamily="34" charset="-79"/>
                <a:cs typeface="FUTURA MEDIUM" panose="020B0602020204020303" pitchFamily="34" charset="-79"/>
              </a:rPr>
              <a:t>Mentoring Scheme</a:t>
            </a:r>
          </a:p>
          <a:p>
            <a:endParaRPr lang="en-GB" dirty="0">
              <a:solidFill>
                <a:schemeClr val="tx1"/>
              </a:solidFill>
              <a:latin typeface="Futura Medium" panose="020B0602020204020303" pitchFamily="34" charset="-79"/>
              <a:cs typeface="Futura Medium" panose="020B0602020204020303" pitchFamily="34" charset="-79"/>
            </a:endParaRPr>
          </a:p>
          <a:p>
            <a:endParaRPr lang="en-GB"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Lois and Anna</a:t>
            </a:r>
          </a:p>
          <a:p>
            <a:endParaRPr lang="en-GB" dirty="0">
              <a:solidFill>
                <a:schemeClr val="tx1"/>
              </a:solidFill>
              <a:latin typeface="Futura Medium" panose="020B0602020204020303" pitchFamily="34" charset="-79"/>
              <a:cs typeface="Futura Medium" panose="020B0602020204020303" pitchFamily="34" charset="-79"/>
            </a:endParaRPr>
          </a:p>
          <a:p>
            <a:r>
              <a:rPr lang="en-GB" u="sng" dirty="0">
                <a:solidFill>
                  <a:schemeClr val="tx1"/>
                </a:solidFill>
                <a:latin typeface="Futura Medium" panose="020B0602020204020303" pitchFamily="34" charset="-79"/>
                <a:cs typeface="Futura Medium" panose="020B0602020204020303" pitchFamily="34" charset="-79"/>
              </a:rPr>
              <a:t>Aim</a:t>
            </a:r>
          </a:p>
          <a:p>
            <a:r>
              <a:rPr lang="en-GB" dirty="0">
                <a:solidFill>
                  <a:schemeClr val="tx1"/>
                </a:solidFill>
                <a:latin typeface="Futura Medium" panose="020B0602020204020303" pitchFamily="34" charset="-79"/>
                <a:cs typeface="Futura Medium" panose="020B0602020204020303" pitchFamily="34" charset="-79"/>
              </a:rPr>
              <a:t>To design and implement a coherent mentoring scheme across Goalball UK for women and girls. To recruit and induct mentors and buddies onto the scheme. </a:t>
            </a:r>
          </a:p>
        </p:txBody>
      </p:sp>
      <p:sp>
        <p:nvSpPr>
          <p:cNvPr id="2" name="Rectangle 1">
            <a:extLst>
              <a:ext uri="{FF2B5EF4-FFF2-40B4-BE49-F238E27FC236}">
                <a16:creationId xmlns:a16="http://schemas.microsoft.com/office/drawing/2014/main" id="{2CC8F28A-556C-62B5-C669-EFC8997FA043}"/>
              </a:ext>
            </a:extLst>
          </p:cNvPr>
          <p:cNvSpPr/>
          <p:nvPr/>
        </p:nvSpPr>
        <p:spPr>
          <a:xfrm>
            <a:off x="354315" y="2840853"/>
            <a:ext cx="3673928" cy="3675463"/>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FUTURA MEDIUM" panose="020B0602020204020303" pitchFamily="34" charset="-79"/>
                <a:cs typeface="FUTURA MEDIUM" panose="020B0602020204020303" pitchFamily="34" charset="-79"/>
              </a:rPr>
              <a:t>Equipment Pack</a:t>
            </a:r>
          </a:p>
          <a:p>
            <a:endParaRPr lang="en-GB" dirty="0">
              <a:solidFill>
                <a:schemeClr val="tx1"/>
              </a:solidFill>
              <a:latin typeface="Futura Medium" panose="020B0602020204020303" pitchFamily="34" charset="-79"/>
              <a:cs typeface="Futura Medium" panose="020B0602020204020303" pitchFamily="34" charset="-79"/>
            </a:endParaRPr>
          </a:p>
          <a:p>
            <a:endParaRPr lang="en-GB"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Alex, Alex C, &amp; Tracy</a:t>
            </a:r>
          </a:p>
          <a:p>
            <a:endParaRPr lang="en-GB" dirty="0">
              <a:solidFill>
                <a:schemeClr val="tx1"/>
              </a:solidFill>
              <a:latin typeface="Futura Medium" panose="020B0602020204020303" pitchFamily="34" charset="-79"/>
              <a:cs typeface="Futura Medium" panose="020B0602020204020303" pitchFamily="34" charset="-79"/>
            </a:endParaRPr>
          </a:p>
          <a:p>
            <a:r>
              <a:rPr lang="en-GB" u="sng" dirty="0">
                <a:solidFill>
                  <a:schemeClr val="tx1"/>
                </a:solidFill>
                <a:latin typeface="Futura Medium" panose="020B0602020204020303" pitchFamily="34" charset="-79"/>
                <a:cs typeface="Futura Medium" panose="020B0602020204020303" pitchFamily="34" charset="-79"/>
              </a:rPr>
              <a:t>Aim</a:t>
            </a:r>
          </a:p>
          <a:p>
            <a:r>
              <a:rPr lang="en-GB" dirty="0">
                <a:solidFill>
                  <a:schemeClr val="tx1"/>
                </a:solidFill>
                <a:latin typeface="Futura Medium" panose="020B0602020204020303" pitchFamily="34" charset="-79"/>
                <a:cs typeface="Futura Medium" panose="020B0602020204020303" pitchFamily="34" charset="-79"/>
              </a:rPr>
              <a:t>To source and provide an equipment pack to new members. Also to coordinate an online ‘Introduction to Goalball Equipment Session’ and an Equipment information pack. </a:t>
            </a:r>
          </a:p>
        </p:txBody>
      </p:sp>
      <p:sp>
        <p:nvSpPr>
          <p:cNvPr id="6" name="Rectangle 5">
            <a:extLst>
              <a:ext uri="{FF2B5EF4-FFF2-40B4-BE49-F238E27FC236}">
                <a16:creationId xmlns:a16="http://schemas.microsoft.com/office/drawing/2014/main" id="{637EB978-F046-B4CC-3FB8-B25FD3529ADA}"/>
              </a:ext>
            </a:extLst>
          </p:cNvPr>
          <p:cNvSpPr/>
          <p:nvPr/>
        </p:nvSpPr>
        <p:spPr>
          <a:xfrm>
            <a:off x="354315" y="1750379"/>
            <a:ext cx="11326584" cy="930677"/>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a:solidFill>
                  <a:schemeClr val="tx1"/>
                </a:solidFill>
                <a:latin typeface="Futura Medium" panose="020B0602020204020303" pitchFamily="34" charset="-79"/>
                <a:cs typeface="Futura Medium" panose="020B0602020204020303" pitchFamily="34" charset="-79"/>
              </a:rPr>
              <a:t>Using the responses from the online survey, the This Girl Can Project Group have selected three main strategies for increasing the participation of women and girls in goalball. </a:t>
            </a:r>
          </a:p>
          <a:p>
            <a:r>
              <a:rPr lang="en-GB" dirty="0">
                <a:solidFill>
                  <a:schemeClr val="tx1"/>
                </a:solidFill>
                <a:latin typeface="Futura Medium" panose="020B0602020204020303" pitchFamily="34" charset="-79"/>
                <a:cs typeface="Futura Medium" panose="020B0602020204020303" pitchFamily="34" charset="-79"/>
              </a:rPr>
              <a:t>Each member of the Project Group has been assigned to implement one of these strategies!</a:t>
            </a:r>
          </a:p>
        </p:txBody>
      </p:sp>
      <p:sp>
        <p:nvSpPr>
          <p:cNvPr id="3" name="Subtitle 2">
            <a:extLst>
              <a:ext uri="{FF2B5EF4-FFF2-40B4-BE49-F238E27FC236}">
                <a16:creationId xmlns:a16="http://schemas.microsoft.com/office/drawing/2014/main" id="{E6CD1A58-6645-5251-BEAD-077E4ACB6F2C}"/>
              </a:ext>
            </a:extLst>
          </p:cNvPr>
          <p:cNvSpPr>
            <a:spLocks noGrp="1"/>
          </p:cNvSpPr>
          <p:nvPr>
            <p:ph type="subTitle" idx="1"/>
          </p:nvPr>
        </p:nvSpPr>
        <p:spPr>
          <a:xfrm>
            <a:off x="0" y="0"/>
            <a:ext cx="12192000" cy="1524000"/>
          </a:xfrm>
          <a:solidFill>
            <a:srgbClr val="A32390"/>
          </a:solidFill>
        </p:spPr>
        <p:txBody>
          <a:bodyPr anchor="ctr">
            <a:normAutofit/>
          </a:bodyPr>
          <a:lstStyle/>
          <a:p>
            <a:pPr algn="l"/>
            <a:r>
              <a:rPr lang="en-GB" sz="4000" dirty="0">
                <a:solidFill>
                  <a:schemeClr val="bg1"/>
                </a:solidFill>
                <a:latin typeface="Futura Medium" panose="020B0602020204020303" pitchFamily="34" charset="-79"/>
                <a:cs typeface="Futura Medium" panose="020B0602020204020303" pitchFamily="34" charset="-79"/>
              </a:rPr>
              <a:t>What are the next steps?</a:t>
            </a:r>
          </a:p>
        </p:txBody>
      </p:sp>
      <p:pic>
        <p:nvPicPr>
          <p:cNvPr id="1026" name="Picture 2" descr="This Girl Can">
            <a:extLst>
              <a:ext uri="{FF2B5EF4-FFF2-40B4-BE49-F238E27FC236}">
                <a16:creationId xmlns:a16="http://schemas.microsoft.com/office/drawing/2014/main" id="{F979706D-F7E6-1893-8019-FAEA0F00D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0" y="0"/>
            <a:ext cx="15240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5122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D2BC4FD-1344-DC3D-F132-73182C7CB74D}"/>
              </a:ext>
            </a:extLst>
          </p:cNvPr>
          <p:cNvSpPr/>
          <p:nvPr/>
        </p:nvSpPr>
        <p:spPr>
          <a:xfrm>
            <a:off x="8006971" y="5699463"/>
            <a:ext cx="3673928" cy="816852"/>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latin typeface="FUTURA MEDIUM" panose="020B0602020204020303" pitchFamily="34" charset="-79"/>
                <a:cs typeface="FUTURA MEDIUM" panose="020B0602020204020303" pitchFamily="34" charset="-79"/>
              </a:rPr>
              <a:t>Female Only Training Sessions and Competitions</a:t>
            </a:r>
            <a:endParaRPr lang="en-GB" dirty="0">
              <a:solidFill>
                <a:schemeClr val="tx1"/>
              </a:solidFill>
              <a:latin typeface="Futura Medium" panose="020B0602020204020303" pitchFamily="34" charset="-79"/>
              <a:cs typeface="Futura Medium" panose="020B0602020204020303" pitchFamily="34" charset="-79"/>
            </a:endParaRPr>
          </a:p>
        </p:txBody>
      </p:sp>
      <p:sp>
        <p:nvSpPr>
          <p:cNvPr id="5" name="Rectangle 4">
            <a:extLst>
              <a:ext uri="{FF2B5EF4-FFF2-40B4-BE49-F238E27FC236}">
                <a16:creationId xmlns:a16="http://schemas.microsoft.com/office/drawing/2014/main" id="{B2E3F21D-5D9B-0D08-CEE3-21C700FD332D}"/>
              </a:ext>
            </a:extLst>
          </p:cNvPr>
          <p:cNvSpPr/>
          <p:nvPr/>
        </p:nvSpPr>
        <p:spPr>
          <a:xfrm>
            <a:off x="4180643" y="5699464"/>
            <a:ext cx="3673928" cy="816852"/>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latin typeface="FUTURA MEDIUM" panose="020B0602020204020303" pitchFamily="34" charset="-79"/>
                <a:cs typeface="FUTURA MEDIUM" panose="020B0602020204020303" pitchFamily="34" charset="-79"/>
              </a:rPr>
              <a:t>Mentoring Scheme</a:t>
            </a:r>
          </a:p>
        </p:txBody>
      </p:sp>
      <p:sp>
        <p:nvSpPr>
          <p:cNvPr id="2" name="Rectangle 1">
            <a:extLst>
              <a:ext uri="{FF2B5EF4-FFF2-40B4-BE49-F238E27FC236}">
                <a16:creationId xmlns:a16="http://schemas.microsoft.com/office/drawing/2014/main" id="{2CC8F28A-556C-62B5-C669-EFC8997FA043}"/>
              </a:ext>
            </a:extLst>
          </p:cNvPr>
          <p:cNvSpPr/>
          <p:nvPr/>
        </p:nvSpPr>
        <p:spPr>
          <a:xfrm>
            <a:off x="354315" y="5699464"/>
            <a:ext cx="3673928" cy="816852"/>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latin typeface="FUTURA MEDIUM" panose="020B0602020204020303" pitchFamily="34" charset="-79"/>
                <a:cs typeface="FUTURA MEDIUM" panose="020B0602020204020303" pitchFamily="34" charset="-79"/>
              </a:rPr>
              <a:t>Equipment Pack</a:t>
            </a:r>
          </a:p>
        </p:txBody>
      </p:sp>
      <p:sp>
        <p:nvSpPr>
          <p:cNvPr id="6" name="Rectangle 5">
            <a:extLst>
              <a:ext uri="{FF2B5EF4-FFF2-40B4-BE49-F238E27FC236}">
                <a16:creationId xmlns:a16="http://schemas.microsoft.com/office/drawing/2014/main" id="{637EB978-F046-B4CC-3FB8-B25FD3529ADA}"/>
              </a:ext>
            </a:extLst>
          </p:cNvPr>
          <p:cNvSpPr/>
          <p:nvPr/>
        </p:nvSpPr>
        <p:spPr>
          <a:xfrm>
            <a:off x="354315" y="1750379"/>
            <a:ext cx="11326584" cy="3682755"/>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u="sng" dirty="0">
                <a:solidFill>
                  <a:schemeClr val="tx1"/>
                </a:solidFill>
                <a:latin typeface="Futura Medium" panose="020B0602020204020303" pitchFamily="34" charset="-79"/>
                <a:cs typeface="Futura Medium" panose="020B0602020204020303" pitchFamily="34" charset="-79"/>
              </a:rPr>
              <a:t>In addition to these three strategies…</a:t>
            </a:r>
          </a:p>
          <a:p>
            <a:endParaRPr lang="en-GB" u="sng"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Survey findings to be passed to Goalball UK</a:t>
            </a:r>
          </a:p>
          <a:p>
            <a:endParaRPr lang="en-GB"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Survey findings to be promoted across Goalball UK network</a:t>
            </a:r>
          </a:p>
          <a:p>
            <a:endParaRPr lang="en-GB"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Awareness strategies to be shared with Goalball UK Social Media </a:t>
            </a:r>
          </a:p>
          <a:p>
            <a:endParaRPr lang="en-GB"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Competition Feedback is to be shared with Goalball UK’s Competition Committee</a:t>
            </a:r>
          </a:p>
          <a:p>
            <a:endParaRPr lang="en-GB"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Travel Scheme Feedback is to be revisited by the project group, and Goalball UK, as a potential future strategy</a:t>
            </a:r>
          </a:p>
          <a:p>
            <a:endParaRPr lang="en-GB" dirty="0">
              <a:solidFill>
                <a:schemeClr val="tx1"/>
              </a:solidFill>
              <a:latin typeface="Futura Medium" panose="020B0602020204020303" pitchFamily="34" charset="-79"/>
              <a:cs typeface="Futura Medium" panose="020B0602020204020303" pitchFamily="34" charset="-79"/>
            </a:endParaRPr>
          </a:p>
          <a:p>
            <a:endParaRPr lang="en-GB" dirty="0">
              <a:solidFill>
                <a:schemeClr val="tx1"/>
              </a:solidFill>
              <a:latin typeface="Futura Medium" panose="020B0602020204020303" pitchFamily="34" charset="-79"/>
              <a:cs typeface="Futura Medium" panose="020B0602020204020303" pitchFamily="34" charset="-79"/>
            </a:endParaRPr>
          </a:p>
          <a:p>
            <a:endParaRPr lang="en-GB" dirty="0">
              <a:solidFill>
                <a:schemeClr val="tx1"/>
              </a:solidFill>
              <a:latin typeface="Futura Medium" panose="020B0602020204020303" pitchFamily="34" charset="-79"/>
              <a:cs typeface="Futura Medium" panose="020B0602020204020303" pitchFamily="34" charset="-79"/>
            </a:endParaRPr>
          </a:p>
          <a:p>
            <a:endParaRPr lang="en-GB" dirty="0">
              <a:solidFill>
                <a:schemeClr val="tx1"/>
              </a:solidFill>
              <a:latin typeface="Futura Medium" panose="020B0602020204020303" pitchFamily="34" charset="-79"/>
              <a:cs typeface="Futura Medium" panose="020B0602020204020303" pitchFamily="34" charset="-79"/>
            </a:endParaRPr>
          </a:p>
        </p:txBody>
      </p:sp>
      <p:sp>
        <p:nvSpPr>
          <p:cNvPr id="3" name="Subtitle 2">
            <a:extLst>
              <a:ext uri="{FF2B5EF4-FFF2-40B4-BE49-F238E27FC236}">
                <a16:creationId xmlns:a16="http://schemas.microsoft.com/office/drawing/2014/main" id="{E6CD1A58-6645-5251-BEAD-077E4ACB6F2C}"/>
              </a:ext>
            </a:extLst>
          </p:cNvPr>
          <p:cNvSpPr>
            <a:spLocks noGrp="1"/>
          </p:cNvSpPr>
          <p:nvPr>
            <p:ph type="subTitle" idx="1"/>
          </p:nvPr>
        </p:nvSpPr>
        <p:spPr>
          <a:xfrm>
            <a:off x="0" y="0"/>
            <a:ext cx="12192000" cy="1524000"/>
          </a:xfrm>
          <a:solidFill>
            <a:srgbClr val="A32390"/>
          </a:solidFill>
        </p:spPr>
        <p:txBody>
          <a:bodyPr anchor="ctr">
            <a:normAutofit/>
          </a:bodyPr>
          <a:lstStyle/>
          <a:p>
            <a:pPr algn="l"/>
            <a:r>
              <a:rPr lang="en-GB" sz="4000" dirty="0">
                <a:solidFill>
                  <a:schemeClr val="bg1"/>
                </a:solidFill>
                <a:latin typeface="Futura Medium" panose="020B0602020204020303" pitchFamily="34" charset="-79"/>
                <a:cs typeface="Futura Medium" panose="020B0602020204020303" pitchFamily="34" charset="-79"/>
              </a:rPr>
              <a:t>What are the next steps?</a:t>
            </a:r>
          </a:p>
        </p:txBody>
      </p:sp>
      <p:pic>
        <p:nvPicPr>
          <p:cNvPr id="1026" name="Picture 2" descr="This Girl Can">
            <a:extLst>
              <a:ext uri="{FF2B5EF4-FFF2-40B4-BE49-F238E27FC236}">
                <a16:creationId xmlns:a16="http://schemas.microsoft.com/office/drawing/2014/main" id="{F979706D-F7E6-1893-8019-FAEA0F00D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0" y="0"/>
            <a:ext cx="15240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598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5CB75C-164A-F6F0-8936-7A4DB7532AB6}"/>
              </a:ext>
            </a:extLst>
          </p:cNvPr>
          <p:cNvSpPr txBox="1"/>
          <p:nvPr/>
        </p:nvSpPr>
        <p:spPr>
          <a:xfrm>
            <a:off x="112641" y="2136338"/>
            <a:ext cx="11966713" cy="3170099"/>
          </a:xfrm>
          <a:prstGeom prst="rect">
            <a:avLst/>
          </a:prstGeom>
          <a:noFill/>
          <a:ln>
            <a:solidFill>
              <a:srgbClr val="A32390"/>
            </a:solidFill>
          </a:ln>
        </p:spPr>
        <p:txBody>
          <a:bodyPr wrap="square">
            <a:spAutoFit/>
          </a:bodyPr>
          <a:lstStyle/>
          <a:p>
            <a:pPr marL="285750" indent="-285750" algn="l">
              <a:buFont typeface="Arial" panose="020B0604020202020204" pitchFamily="34" charset="0"/>
              <a:buChar char="•"/>
            </a:pPr>
            <a:r>
              <a:rPr lang="en-GB" sz="2000" b="0" i="0" dirty="0">
                <a:solidFill>
                  <a:srgbClr val="000000"/>
                </a:solidFill>
                <a:effectLst/>
                <a:latin typeface="Futura Medium" panose="020B0602020204020303" pitchFamily="34" charset="-79"/>
                <a:cs typeface="Futura Medium" panose="020B0602020204020303" pitchFamily="34" charset="-79"/>
              </a:rPr>
              <a:t>Who is the mentor scheme going to be for? E.g., new players entering goalball at club level, talent pathway-specific mentoring e.g., GB Women &amp; Talent representatives be paired with an Academy player.</a:t>
            </a:r>
          </a:p>
          <a:p>
            <a:pPr marL="457200" indent="-457200" algn="l">
              <a:buFont typeface="Arial" panose="020B0604020202020204" pitchFamily="34" charset="0"/>
              <a:buChar char="•"/>
            </a:pPr>
            <a:endParaRPr lang="en-GB" sz="2000" b="0" i="0" dirty="0">
              <a:solidFill>
                <a:srgbClr val="000000"/>
              </a:solidFill>
              <a:effectLst/>
              <a:latin typeface="Futura Medium" panose="020B0602020204020303" pitchFamily="34" charset="-79"/>
              <a:cs typeface="Futura Medium" panose="020B0602020204020303" pitchFamily="34" charset="-79"/>
            </a:endParaRPr>
          </a:p>
          <a:p>
            <a:pPr marL="285750" indent="-285750" algn="l">
              <a:buFont typeface="Arial" panose="020B0604020202020204" pitchFamily="34" charset="0"/>
              <a:buChar char="•"/>
            </a:pPr>
            <a:r>
              <a:rPr lang="en-GB" sz="2000" b="0" i="0" dirty="0">
                <a:solidFill>
                  <a:srgbClr val="000000"/>
                </a:solidFill>
                <a:effectLst/>
                <a:latin typeface="Futura Medium" panose="020B0602020204020303" pitchFamily="34" charset="-79"/>
                <a:cs typeface="Futura Medium" panose="020B0602020204020303" pitchFamily="34" charset="-79"/>
              </a:rPr>
              <a:t>Is it going to be something virtual to pair players from different clubs, or more in-person focused?</a:t>
            </a:r>
          </a:p>
          <a:p>
            <a:pPr marL="457200" indent="-457200" algn="l">
              <a:buFont typeface="Arial" panose="020B0604020202020204" pitchFamily="34" charset="0"/>
              <a:buChar char="•"/>
            </a:pPr>
            <a:endParaRPr lang="en-GB" sz="2000" b="0" i="0" dirty="0">
              <a:solidFill>
                <a:srgbClr val="000000"/>
              </a:solidFill>
              <a:effectLst/>
              <a:latin typeface="Futura Medium" panose="020B0602020204020303" pitchFamily="34" charset="-79"/>
              <a:cs typeface="Futura Medium" panose="020B0602020204020303" pitchFamily="34" charset="-79"/>
            </a:endParaRPr>
          </a:p>
          <a:p>
            <a:pPr marL="285750" indent="-285750" algn="l">
              <a:buFont typeface="Arial" panose="020B0604020202020204" pitchFamily="34" charset="0"/>
              <a:buChar char="•"/>
            </a:pPr>
            <a:r>
              <a:rPr lang="en-GB" sz="2000" b="0" i="0" dirty="0">
                <a:solidFill>
                  <a:srgbClr val="000000"/>
                </a:solidFill>
                <a:effectLst/>
                <a:latin typeface="Futura Medium" panose="020B0602020204020303" pitchFamily="34" charset="-79"/>
                <a:cs typeface="Futura Medium" panose="020B0602020204020303" pitchFamily="34" charset="-79"/>
              </a:rPr>
              <a:t>Are there any mentor schemes either of you have experienced or are aware of that we could share best practices from?</a:t>
            </a:r>
          </a:p>
          <a:p>
            <a:pPr marL="457200" indent="-457200" algn="l">
              <a:buFont typeface="Arial" panose="020B0604020202020204" pitchFamily="34" charset="0"/>
              <a:buChar char="•"/>
            </a:pPr>
            <a:endParaRPr lang="en-GB" sz="2000" dirty="0">
              <a:solidFill>
                <a:srgbClr val="000000"/>
              </a:solidFill>
              <a:latin typeface="Futura Medium" panose="020B0602020204020303" pitchFamily="34" charset="-79"/>
              <a:cs typeface="Futura Medium" panose="020B0602020204020303" pitchFamily="34" charset="-79"/>
            </a:endParaRPr>
          </a:p>
          <a:p>
            <a:pPr marL="285750" indent="-285750" algn="l">
              <a:buFont typeface="Arial" panose="020B0604020202020204" pitchFamily="34" charset="0"/>
              <a:buChar char="•"/>
            </a:pPr>
            <a:r>
              <a:rPr lang="en-GB" sz="2000" b="0" i="0" dirty="0">
                <a:solidFill>
                  <a:srgbClr val="000000"/>
                </a:solidFill>
                <a:effectLst/>
                <a:latin typeface="Futura Medium" panose="020B0602020204020303" pitchFamily="34" charset="-79"/>
                <a:cs typeface="Futura Medium" panose="020B0602020204020303" pitchFamily="34" charset="-79"/>
              </a:rPr>
              <a:t>And more!</a:t>
            </a:r>
          </a:p>
        </p:txBody>
      </p:sp>
      <p:sp>
        <p:nvSpPr>
          <p:cNvPr id="3" name="Rectangle 2">
            <a:extLst>
              <a:ext uri="{FF2B5EF4-FFF2-40B4-BE49-F238E27FC236}">
                <a16:creationId xmlns:a16="http://schemas.microsoft.com/office/drawing/2014/main" id="{21B542F7-C962-8DF8-E2A9-821B01933E2D}"/>
              </a:ext>
            </a:extLst>
          </p:cNvPr>
          <p:cNvSpPr/>
          <p:nvPr/>
        </p:nvSpPr>
        <p:spPr>
          <a:xfrm>
            <a:off x="-1" y="1524000"/>
            <a:ext cx="12191999" cy="511629"/>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400" b="1" dirty="0">
                <a:solidFill>
                  <a:schemeClr val="tx1"/>
                </a:solidFill>
                <a:latin typeface="FUTURA MEDIUM" panose="020B0602020204020303" pitchFamily="34" charset="-79"/>
                <a:cs typeface="FUTURA MEDIUM" panose="020B0602020204020303" pitchFamily="34" charset="-79"/>
              </a:rPr>
              <a:t>Mentoring scheme team:</a:t>
            </a:r>
          </a:p>
          <a:p>
            <a:endParaRPr lang="en-GB" dirty="0">
              <a:solidFill>
                <a:schemeClr val="tx1"/>
              </a:solidFill>
              <a:latin typeface="Futura Medium" panose="020B0602020204020303" pitchFamily="34" charset="-79"/>
              <a:cs typeface="Futura Medium" panose="020B0602020204020303" pitchFamily="34" charset="-79"/>
            </a:endParaRPr>
          </a:p>
        </p:txBody>
      </p:sp>
      <p:sp>
        <p:nvSpPr>
          <p:cNvPr id="2" name="Subtitle 2">
            <a:extLst>
              <a:ext uri="{FF2B5EF4-FFF2-40B4-BE49-F238E27FC236}">
                <a16:creationId xmlns:a16="http://schemas.microsoft.com/office/drawing/2014/main" id="{C314033C-2CA4-A73F-3D61-72CE62D1D2A1}"/>
              </a:ext>
            </a:extLst>
          </p:cNvPr>
          <p:cNvSpPr txBox="1">
            <a:spLocks/>
          </p:cNvSpPr>
          <p:nvPr/>
        </p:nvSpPr>
        <p:spPr>
          <a:xfrm>
            <a:off x="0" y="0"/>
            <a:ext cx="12192000" cy="1524000"/>
          </a:xfrm>
          <a:prstGeom prst="rect">
            <a:avLst/>
          </a:prstGeom>
          <a:solidFill>
            <a:srgbClr val="A32390"/>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4000" dirty="0">
                <a:solidFill>
                  <a:schemeClr val="bg1"/>
                </a:solidFill>
                <a:latin typeface="Futura Medium" panose="020B0602020204020303" pitchFamily="34" charset="-79"/>
                <a:cs typeface="Futura Medium" panose="020B0602020204020303" pitchFamily="34" charset="-79"/>
              </a:rPr>
              <a:t>Where are each group heading?</a:t>
            </a:r>
          </a:p>
        </p:txBody>
      </p:sp>
    </p:spTree>
    <p:extLst>
      <p:ext uri="{BB962C8B-B14F-4D97-AF65-F5344CB8AC3E}">
        <p14:creationId xmlns:p14="http://schemas.microsoft.com/office/powerpoint/2010/main" val="1029503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5CB75C-164A-F6F0-8936-7A4DB7532AB6}"/>
              </a:ext>
            </a:extLst>
          </p:cNvPr>
          <p:cNvSpPr txBox="1"/>
          <p:nvPr/>
        </p:nvSpPr>
        <p:spPr>
          <a:xfrm>
            <a:off x="112641" y="2136338"/>
            <a:ext cx="11966713" cy="3477875"/>
          </a:xfrm>
          <a:prstGeom prst="rect">
            <a:avLst/>
          </a:prstGeom>
          <a:noFill/>
          <a:ln>
            <a:solidFill>
              <a:srgbClr val="A32390"/>
            </a:solidFill>
          </a:ln>
        </p:spPr>
        <p:txBody>
          <a:bodyPr wrap="square">
            <a:spAutoFit/>
          </a:bodyPr>
          <a:lstStyle/>
          <a:p>
            <a:pPr marL="285750" indent="-285750" fontAlgn="base">
              <a:buFont typeface="Arial" panose="020B0604020202020204" pitchFamily="34" charset="0"/>
              <a:buChar char="•"/>
            </a:pPr>
            <a:r>
              <a:rPr lang="en-GB" sz="2000" b="0" i="0" dirty="0">
                <a:solidFill>
                  <a:srgbClr val="000000"/>
                </a:solidFill>
                <a:effectLst/>
                <a:latin typeface="Futura Medium" panose="020B0602020204020303" pitchFamily="34" charset="-79"/>
                <a:cs typeface="Futura Medium" panose="020B0602020204020303" pitchFamily="34" charset="-79"/>
              </a:rPr>
              <a:t>Speak to Jo, our Digital Comms Lead, who can support us in getting our equipment pack out there, including any brand guidelines </a:t>
            </a:r>
            <a:r>
              <a:rPr lang="en-GB" sz="2000" dirty="0">
                <a:solidFill>
                  <a:srgbClr val="000000"/>
                </a:solidFill>
                <a:latin typeface="Futura Medium" panose="020B0602020204020303" pitchFamily="34" charset="-79"/>
                <a:cs typeface="Futura Medium" panose="020B0602020204020303" pitchFamily="34" charset="-79"/>
              </a:rPr>
              <a:t>on how it looks.</a:t>
            </a:r>
            <a:endParaRPr lang="en-GB" sz="2000" b="0" i="0" dirty="0">
              <a:solidFill>
                <a:srgbClr val="000000"/>
              </a:solidFill>
              <a:effectLst/>
              <a:latin typeface="Futura Medium" panose="020B0602020204020303" pitchFamily="34" charset="-79"/>
              <a:cs typeface="Futura Medium" panose="020B0602020204020303" pitchFamily="34" charset="-79"/>
            </a:endParaRPr>
          </a:p>
          <a:p>
            <a:pPr fontAlgn="base"/>
            <a:endParaRPr lang="en-GB" sz="2000" b="0" i="0" dirty="0">
              <a:solidFill>
                <a:srgbClr val="000000"/>
              </a:solidFill>
              <a:effectLst/>
              <a:latin typeface="Futura Medium" panose="020B0602020204020303" pitchFamily="34" charset="-79"/>
              <a:cs typeface="Futura Medium" panose="020B0602020204020303" pitchFamily="34" charset="-79"/>
            </a:endParaRPr>
          </a:p>
          <a:p>
            <a:pPr fontAlgn="base"/>
            <a:r>
              <a:rPr lang="en-GB" sz="2000" b="0" i="0" dirty="0">
                <a:solidFill>
                  <a:srgbClr val="000000"/>
                </a:solidFill>
                <a:effectLst/>
                <a:latin typeface="Futura Medium" panose="020B0602020204020303" pitchFamily="34" charset="-79"/>
                <a:cs typeface="Futura Medium" panose="020B0602020204020303" pitchFamily="34" charset="-79"/>
              </a:rPr>
              <a:t>Regarding the virtual session, this is something that we need to develop around:</a:t>
            </a:r>
          </a:p>
          <a:p>
            <a:pPr fontAlgn="base"/>
            <a:endParaRPr lang="en-GB" sz="2000" b="0" i="0" dirty="0">
              <a:solidFill>
                <a:srgbClr val="000000"/>
              </a:solidFill>
              <a:effectLst/>
              <a:latin typeface="Futura Medium" panose="020B0602020204020303" pitchFamily="34" charset="-79"/>
              <a:cs typeface="Futura Medium" panose="020B0602020204020303" pitchFamily="34" charset="-79"/>
            </a:endParaRPr>
          </a:p>
          <a:p>
            <a:pPr marL="457200" indent="-457200" fontAlgn="base">
              <a:buFont typeface="Arial" panose="020B0604020202020204" pitchFamily="34" charset="0"/>
              <a:buChar char="•"/>
            </a:pPr>
            <a:r>
              <a:rPr lang="en-GB" sz="2000" b="0" i="0" dirty="0">
                <a:solidFill>
                  <a:srgbClr val="000000"/>
                </a:solidFill>
                <a:effectLst/>
                <a:latin typeface="Futura Medium" panose="020B0602020204020303" pitchFamily="34" charset="-79"/>
                <a:cs typeface="Futura Medium" panose="020B0602020204020303" pitchFamily="34" charset="-79"/>
              </a:rPr>
              <a:t>What do we want the virtual session to be? E.g., have 4 hosts delivering 4 different areas, with those in attendance split into 4 small groups to support discussions.</a:t>
            </a:r>
            <a:r>
              <a:rPr lang="en-US" sz="2000" dirty="0">
                <a:latin typeface="Futura Medium" panose="020B0602020204020303" pitchFamily="34" charset="-79"/>
                <a:cs typeface="Futura Medium" panose="020B0602020204020303" pitchFamily="34" charset="-79"/>
              </a:rPr>
              <a:t> </a:t>
            </a:r>
          </a:p>
          <a:p>
            <a:pPr algn="l" fontAlgn="base"/>
            <a:endParaRPr lang="en-GB" sz="2000" b="0" i="0" dirty="0">
              <a:solidFill>
                <a:srgbClr val="000000"/>
              </a:solidFill>
              <a:effectLst/>
              <a:latin typeface="Futura Medium" panose="020B0602020204020303" pitchFamily="34" charset="-79"/>
              <a:cs typeface="Futura Medium" panose="020B0602020204020303" pitchFamily="34" charset="-79"/>
            </a:endParaRPr>
          </a:p>
          <a:p>
            <a:pPr marL="457200" indent="-457200" algn="l" fontAlgn="base">
              <a:buFont typeface="Arial" panose="020B0604020202020204" pitchFamily="34" charset="0"/>
              <a:buChar char="•"/>
            </a:pPr>
            <a:r>
              <a:rPr lang="en-GB" sz="2000" b="0" i="0" dirty="0">
                <a:solidFill>
                  <a:srgbClr val="000000"/>
                </a:solidFill>
                <a:effectLst/>
                <a:latin typeface="Futura Medium" panose="020B0602020204020303" pitchFamily="34" charset="-79"/>
                <a:cs typeface="Futura Medium" panose="020B0602020204020303" pitchFamily="34" charset="-79"/>
              </a:rPr>
              <a:t>Who do we want as a host, and what areas would be delivered?</a:t>
            </a:r>
          </a:p>
          <a:p>
            <a:pPr marL="457200" indent="-457200" algn="l">
              <a:buFont typeface="Arial" panose="020B0604020202020204" pitchFamily="34" charset="0"/>
              <a:buChar char="•"/>
            </a:pPr>
            <a:endParaRPr lang="en-GB" sz="2000" dirty="0">
              <a:solidFill>
                <a:srgbClr val="000000"/>
              </a:solidFill>
              <a:latin typeface="Futura Medium" panose="020B0602020204020303" pitchFamily="34" charset="-79"/>
              <a:cs typeface="Futura Medium" panose="020B0602020204020303" pitchFamily="34" charset="-79"/>
            </a:endParaRPr>
          </a:p>
          <a:p>
            <a:pPr marL="457200" indent="-457200" algn="l">
              <a:buFont typeface="Arial" panose="020B0604020202020204" pitchFamily="34" charset="0"/>
              <a:buChar char="•"/>
            </a:pPr>
            <a:r>
              <a:rPr lang="en-GB" sz="2000" b="0" i="0" dirty="0">
                <a:solidFill>
                  <a:srgbClr val="000000"/>
                </a:solidFill>
                <a:effectLst/>
                <a:latin typeface="Futura Medium" panose="020B0602020204020303" pitchFamily="34" charset="-79"/>
                <a:cs typeface="Futura Medium" panose="020B0602020204020303" pitchFamily="34" charset="-79"/>
              </a:rPr>
              <a:t>And more!</a:t>
            </a:r>
          </a:p>
        </p:txBody>
      </p:sp>
      <p:sp>
        <p:nvSpPr>
          <p:cNvPr id="3" name="Rectangle 2">
            <a:extLst>
              <a:ext uri="{FF2B5EF4-FFF2-40B4-BE49-F238E27FC236}">
                <a16:creationId xmlns:a16="http://schemas.microsoft.com/office/drawing/2014/main" id="{21B542F7-C962-8DF8-E2A9-821B01933E2D}"/>
              </a:ext>
            </a:extLst>
          </p:cNvPr>
          <p:cNvSpPr/>
          <p:nvPr/>
        </p:nvSpPr>
        <p:spPr>
          <a:xfrm>
            <a:off x="-1" y="1524000"/>
            <a:ext cx="12191999" cy="511629"/>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400" b="1" dirty="0">
                <a:solidFill>
                  <a:schemeClr val="tx1"/>
                </a:solidFill>
                <a:latin typeface="FUTURA MEDIUM" panose="020B0602020204020303" pitchFamily="34" charset="-79"/>
                <a:cs typeface="FUTURA MEDIUM" panose="020B0602020204020303" pitchFamily="34" charset="-79"/>
              </a:rPr>
              <a:t>Equipment pack &amp; virtual session team:</a:t>
            </a:r>
          </a:p>
          <a:p>
            <a:endParaRPr lang="en-GB" dirty="0">
              <a:solidFill>
                <a:schemeClr val="tx1"/>
              </a:solidFill>
              <a:latin typeface="Futura Medium" panose="020B0602020204020303" pitchFamily="34" charset="-79"/>
              <a:cs typeface="Futura Medium" panose="020B0602020204020303" pitchFamily="34" charset="-79"/>
            </a:endParaRPr>
          </a:p>
        </p:txBody>
      </p:sp>
      <p:sp>
        <p:nvSpPr>
          <p:cNvPr id="2" name="Subtitle 2">
            <a:extLst>
              <a:ext uri="{FF2B5EF4-FFF2-40B4-BE49-F238E27FC236}">
                <a16:creationId xmlns:a16="http://schemas.microsoft.com/office/drawing/2014/main" id="{C314033C-2CA4-A73F-3D61-72CE62D1D2A1}"/>
              </a:ext>
            </a:extLst>
          </p:cNvPr>
          <p:cNvSpPr txBox="1">
            <a:spLocks/>
          </p:cNvSpPr>
          <p:nvPr/>
        </p:nvSpPr>
        <p:spPr>
          <a:xfrm>
            <a:off x="0" y="0"/>
            <a:ext cx="12192000" cy="1524000"/>
          </a:xfrm>
          <a:prstGeom prst="rect">
            <a:avLst/>
          </a:prstGeom>
          <a:solidFill>
            <a:srgbClr val="A32390"/>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4000" dirty="0">
                <a:solidFill>
                  <a:schemeClr val="bg1"/>
                </a:solidFill>
                <a:latin typeface="Futura Medium" panose="020B0602020204020303" pitchFamily="34" charset="-79"/>
                <a:cs typeface="Futura Medium" panose="020B0602020204020303" pitchFamily="34" charset="-79"/>
              </a:rPr>
              <a:t>Where are each group heading?</a:t>
            </a:r>
          </a:p>
        </p:txBody>
      </p:sp>
    </p:spTree>
    <p:extLst>
      <p:ext uri="{BB962C8B-B14F-4D97-AF65-F5344CB8AC3E}">
        <p14:creationId xmlns:p14="http://schemas.microsoft.com/office/powerpoint/2010/main" val="3833301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5CB75C-164A-F6F0-8936-7A4DB7532AB6}"/>
              </a:ext>
            </a:extLst>
          </p:cNvPr>
          <p:cNvSpPr txBox="1"/>
          <p:nvPr/>
        </p:nvSpPr>
        <p:spPr>
          <a:xfrm>
            <a:off x="112641" y="2136338"/>
            <a:ext cx="11966713" cy="2554545"/>
          </a:xfrm>
          <a:prstGeom prst="rect">
            <a:avLst/>
          </a:prstGeom>
          <a:noFill/>
          <a:ln>
            <a:solidFill>
              <a:srgbClr val="A32390"/>
            </a:solidFill>
          </a:ln>
        </p:spPr>
        <p:txBody>
          <a:bodyPr wrap="square">
            <a:spAutoFit/>
          </a:bodyPr>
          <a:lstStyle/>
          <a:p>
            <a:pPr marL="342900" indent="-342900" algn="l">
              <a:buFont typeface="Arial" panose="020B0604020202020204" pitchFamily="34" charset="0"/>
              <a:buChar char="•"/>
            </a:pPr>
            <a:r>
              <a:rPr lang="en-GB" sz="2000" b="0" i="0" dirty="0">
                <a:solidFill>
                  <a:srgbClr val="000000"/>
                </a:solidFill>
                <a:effectLst/>
                <a:latin typeface="Futura Medium" panose="020B0602020204020303" pitchFamily="34" charset="-79"/>
                <a:cs typeface="Futura Medium" panose="020B0602020204020303" pitchFamily="34" charset="-79"/>
              </a:rPr>
              <a:t>When do we want to deliver the event between September 2023 and January 2024?</a:t>
            </a:r>
          </a:p>
          <a:p>
            <a:pPr marL="457200" indent="-457200" algn="l">
              <a:buFont typeface="Arial" panose="020B0604020202020204" pitchFamily="34" charset="0"/>
              <a:buChar char="•"/>
            </a:pPr>
            <a:endParaRPr lang="en-GB" sz="2000" b="0" i="0" dirty="0">
              <a:solidFill>
                <a:srgbClr val="000000"/>
              </a:solidFill>
              <a:effectLst/>
              <a:latin typeface="Futura Medium" panose="020B0602020204020303" pitchFamily="34" charset="-79"/>
              <a:cs typeface="Futura Medium" panose="020B0602020204020303" pitchFamily="34" charset="-79"/>
            </a:endParaRPr>
          </a:p>
          <a:p>
            <a:pPr marL="457200" indent="-457200" algn="l">
              <a:buFont typeface="Arial" panose="020B0604020202020204" pitchFamily="34" charset="0"/>
              <a:buChar char="•"/>
            </a:pPr>
            <a:r>
              <a:rPr lang="en-GB" sz="2000" b="0" i="0" dirty="0">
                <a:solidFill>
                  <a:srgbClr val="000000"/>
                </a:solidFill>
                <a:effectLst/>
                <a:latin typeface="Futura Medium" panose="020B0602020204020303" pitchFamily="34" charset="-79"/>
                <a:cs typeface="Futura Medium" panose="020B0602020204020303" pitchFamily="34" charset="-79"/>
              </a:rPr>
              <a:t>What do we want the event to look like e.g., a full competition like the TGC Open, or more of a developmental competition with additional workshops/learning opportunities?</a:t>
            </a:r>
          </a:p>
          <a:p>
            <a:pPr marL="457200" indent="-457200" algn="l">
              <a:buFont typeface="Arial" panose="020B0604020202020204" pitchFamily="34" charset="0"/>
              <a:buChar char="•"/>
            </a:pPr>
            <a:endParaRPr lang="en-GB" sz="2000" b="0" i="0" dirty="0">
              <a:solidFill>
                <a:srgbClr val="000000"/>
              </a:solidFill>
              <a:effectLst/>
              <a:latin typeface="Futura Medium" panose="020B0602020204020303" pitchFamily="34" charset="-79"/>
              <a:cs typeface="Futura Medium" panose="020B0602020204020303" pitchFamily="34" charset="-79"/>
            </a:endParaRPr>
          </a:p>
          <a:p>
            <a:pPr marL="457200" indent="-457200" algn="l">
              <a:buFont typeface="Arial" panose="020B0604020202020204" pitchFamily="34" charset="0"/>
              <a:buChar char="•"/>
            </a:pPr>
            <a:r>
              <a:rPr lang="en-GB" sz="2000" b="0" i="0" dirty="0">
                <a:solidFill>
                  <a:srgbClr val="000000"/>
                </a:solidFill>
                <a:effectLst/>
                <a:latin typeface="Futura Medium" panose="020B0602020204020303" pitchFamily="34" charset="-79"/>
                <a:cs typeface="Futura Medium" panose="020B0602020204020303" pitchFamily="34" charset="-79"/>
              </a:rPr>
              <a:t>Where do we want to host the competition?</a:t>
            </a:r>
          </a:p>
          <a:p>
            <a:pPr marL="457200" indent="-457200" algn="l">
              <a:buFont typeface="Arial" panose="020B0604020202020204" pitchFamily="34" charset="0"/>
              <a:buChar char="•"/>
            </a:pPr>
            <a:endParaRPr lang="en-GB" sz="2000" b="0" i="0" dirty="0">
              <a:solidFill>
                <a:srgbClr val="000000"/>
              </a:solidFill>
              <a:effectLst/>
              <a:latin typeface="Futura Medium" panose="020B0602020204020303" pitchFamily="34" charset="-79"/>
              <a:cs typeface="Futura Medium" panose="020B0602020204020303" pitchFamily="34" charset="-79"/>
            </a:endParaRPr>
          </a:p>
          <a:p>
            <a:pPr marL="457200" indent="-457200" algn="l">
              <a:buFont typeface="Arial" panose="020B0604020202020204" pitchFamily="34" charset="0"/>
              <a:buChar char="•"/>
            </a:pPr>
            <a:r>
              <a:rPr lang="en-GB" sz="2000" b="0" i="0" dirty="0">
                <a:solidFill>
                  <a:srgbClr val="000000"/>
                </a:solidFill>
                <a:effectLst/>
                <a:latin typeface="Futura Medium" panose="020B0602020204020303" pitchFamily="34" charset="-79"/>
                <a:cs typeface="Futura Medium" panose="020B0602020204020303" pitchFamily="34" charset="-79"/>
              </a:rPr>
              <a:t>Who do we want to target our club-based female-only training sessions towards?</a:t>
            </a:r>
          </a:p>
        </p:txBody>
      </p:sp>
      <p:sp>
        <p:nvSpPr>
          <p:cNvPr id="3" name="Rectangle 2">
            <a:extLst>
              <a:ext uri="{FF2B5EF4-FFF2-40B4-BE49-F238E27FC236}">
                <a16:creationId xmlns:a16="http://schemas.microsoft.com/office/drawing/2014/main" id="{21B542F7-C962-8DF8-E2A9-821B01933E2D}"/>
              </a:ext>
            </a:extLst>
          </p:cNvPr>
          <p:cNvSpPr/>
          <p:nvPr/>
        </p:nvSpPr>
        <p:spPr>
          <a:xfrm>
            <a:off x="-1" y="1524000"/>
            <a:ext cx="12191999" cy="511629"/>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400" b="1" dirty="0">
                <a:solidFill>
                  <a:schemeClr val="tx1"/>
                </a:solidFill>
                <a:latin typeface="FUTURA MEDIUM" panose="020B0602020204020303" pitchFamily="34" charset="-79"/>
                <a:cs typeface="FUTURA MEDIUM" panose="020B0602020204020303" pitchFamily="34" charset="-79"/>
              </a:rPr>
              <a:t>Female-only competition &amp; targeted training sessions</a:t>
            </a:r>
          </a:p>
          <a:p>
            <a:endParaRPr lang="en-GB" dirty="0">
              <a:solidFill>
                <a:schemeClr val="tx1"/>
              </a:solidFill>
              <a:latin typeface="Futura Medium" panose="020B0602020204020303" pitchFamily="34" charset="-79"/>
              <a:cs typeface="Futura Medium" panose="020B0602020204020303" pitchFamily="34" charset="-79"/>
            </a:endParaRPr>
          </a:p>
        </p:txBody>
      </p:sp>
      <p:sp>
        <p:nvSpPr>
          <p:cNvPr id="2" name="Subtitle 2">
            <a:extLst>
              <a:ext uri="{FF2B5EF4-FFF2-40B4-BE49-F238E27FC236}">
                <a16:creationId xmlns:a16="http://schemas.microsoft.com/office/drawing/2014/main" id="{C314033C-2CA4-A73F-3D61-72CE62D1D2A1}"/>
              </a:ext>
            </a:extLst>
          </p:cNvPr>
          <p:cNvSpPr txBox="1">
            <a:spLocks/>
          </p:cNvSpPr>
          <p:nvPr/>
        </p:nvSpPr>
        <p:spPr>
          <a:xfrm>
            <a:off x="0" y="0"/>
            <a:ext cx="12192000" cy="1524000"/>
          </a:xfrm>
          <a:prstGeom prst="rect">
            <a:avLst/>
          </a:prstGeom>
          <a:solidFill>
            <a:srgbClr val="A32390"/>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4000" dirty="0">
                <a:solidFill>
                  <a:schemeClr val="bg1"/>
                </a:solidFill>
                <a:latin typeface="Futura Medium" panose="020B0602020204020303" pitchFamily="34" charset="-79"/>
                <a:cs typeface="Futura Medium" panose="020B0602020204020303" pitchFamily="34" charset="-79"/>
              </a:rPr>
              <a:t>Where are each group heading?</a:t>
            </a:r>
          </a:p>
        </p:txBody>
      </p:sp>
    </p:spTree>
    <p:extLst>
      <p:ext uri="{BB962C8B-B14F-4D97-AF65-F5344CB8AC3E}">
        <p14:creationId xmlns:p14="http://schemas.microsoft.com/office/powerpoint/2010/main" val="1483602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D40A95D-C995-FA09-C528-287ED7DD4255}"/>
              </a:ext>
            </a:extLst>
          </p:cNvPr>
          <p:cNvSpPr/>
          <p:nvPr/>
        </p:nvSpPr>
        <p:spPr>
          <a:xfrm>
            <a:off x="185057" y="1719941"/>
            <a:ext cx="11756572" cy="4898572"/>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GB" dirty="0">
                <a:solidFill>
                  <a:schemeClr val="tx1"/>
                </a:solidFill>
                <a:latin typeface="Futura Medium" panose="020B0602020204020303" pitchFamily="34" charset="-79"/>
                <a:cs typeface="Futura Medium" panose="020B0602020204020303" pitchFamily="34" charset="-79"/>
              </a:rPr>
              <a:t>Online Member Survey between December 2022 and February 2023</a:t>
            </a:r>
          </a:p>
          <a:p>
            <a:pPr marL="285750" indent="-285750">
              <a:buFont typeface="Arial" panose="020B0604020202020204" pitchFamily="34" charset="0"/>
              <a:buChar char="•"/>
            </a:pPr>
            <a:r>
              <a:rPr lang="en-GB" dirty="0">
                <a:solidFill>
                  <a:schemeClr val="tx1"/>
                </a:solidFill>
                <a:latin typeface="Futura Medium" panose="020B0602020204020303" pitchFamily="34" charset="-79"/>
                <a:cs typeface="Futura Medium" panose="020B0602020204020303" pitchFamily="34" charset="-79"/>
              </a:rPr>
              <a:t>Aiming to investigate the experiences of women and girls already involved in goalball</a:t>
            </a:r>
          </a:p>
          <a:p>
            <a:pPr marL="742950" lvl="1" indent="-285750">
              <a:buFont typeface="Arial" panose="020B0604020202020204" pitchFamily="34" charset="0"/>
              <a:buChar char="•"/>
            </a:pPr>
            <a:r>
              <a:rPr lang="en-GB" dirty="0">
                <a:solidFill>
                  <a:schemeClr val="tx1"/>
                </a:solidFill>
                <a:latin typeface="Futura Medium" panose="020B0602020204020303" pitchFamily="34" charset="-79"/>
                <a:cs typeface="Futura Medium" panose="020B0602020204020303" pitchFamily="34" charset="-79"/>
              </a:rPr>
              <a:t>Including how level of vision impacts sports participation, what they find most enjoyable about goalball, challenges faced when first entering the sport and how they think the participation of women and girls can be increased</a:t>
            </a:r>
          </a:p>
        </p:txBody>
      </p:sp>
      <p:sp>
        <p:nvSpPr>
          <p:cNvPr id="7" name="Rectangle 6">
            <a:extLst>
              <a:ext uri="{FF2B5EF4-FFF2-40B4-BE49-F238E27FC236}">
                <a16:creationId xmlns:a16="http://schemas.microsoft.com/office/drawing/2014/main" id="{B3430765-FFD5-58CC-7909-2F0FA7E69E43}"/>
              </a:ext>
            </a:extLst>
          </p:cNvPr>
          <p:cNvSpPr/>
          <p:nvPr/>
        </p:nvSpPr>
        <p:spPr>
          <a:xfrm>
            <a:off x="185057" y="4757057"/>
            <a:ext cx="3233058" cy="12954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u="sng" dirty="0">
                <a:ln w="0"/>
                <a:solidFill>
                  <a:srgbClr val="A32390"/>
                </a:solidFill>
                <a:latin typeface="Futura Medium" panose="020B0602020204020303" pitchFamily="34" charset="-79"/>
                <a:cs typeface="Futura Medium" panose="020B0602020204020303" pitchFamily="34" charset="-79"/>
              </a:rPr>
              <a:t>8 Female Junior Players</a:t>
            </a:r>
          </a:p>
          <a:p>
            <a:pPr algn="ctr"/>
            <a:r>
              <a:rPr lang="en-GB" sz="1600" dirty="0">
                <a:ln w="0"/>
                <a:solidFill>
                  <a:srgbClr val="A32390"/>
                </a:solidFill>
                <a:latin typeface="Futura Medium" panose="020B0602020204020303" pitchFamily="34" charset="-79"/>
                <a:cs typeface="Futura Medium" panose="020B0602020204020303" pitchFamily="34" charset="-79"/>
              </a:rPr>
              <a:t>5 with a Severe VI</a:t>
            </a:r>
          </a:p>
          <a:p>
            <a:pPr algn="ctr"/>
            <a:r>
              <a:rPr lang="en-GB" sz="1600" dirty="0">
                <a:ln w="0"/>
                <a:solidFill>
                  <a:srgbClr val="A32390"/>
                </a:solidFill>
                <a:latin typeface="Futura Medium" panose="020B0602020204020303" pitchFamily="34" charset="-79"/>
                <a:cs typeface="Futura Medium" panose="020B0602020204020303" pitchFamily="34" charset="-79"/>
              </a:rPr>
              <a:t>1 with a VI</a:t>
            </a:r>
          </a:p>
          <a:p>
            <a:pPr algn="ctr"/>
            <a:r>
              <a:rPr lang="en-GB" sz="1600" dirty="0">
                <a:ln w="0"/>
                <a:solidFill>
                  <a:srgbClr val="A32390"/>
                </a:solidFill>
                <a:latin typeface="Futura Medium" panose="020B0602020204020303" pitchFamily="34" charset="-79"/>
                <a:cs typeface="Futura Medium" panose="020B0602020204020303" pitchFamily="34" charset="-79"/>
              </a:rPr>
              <a:t>2 with no VI</a:t>
            </a:r>
          </a:p>
          <a:p>
            <a:pPr algn="ctr"/>
            <a:endParaRPr lang="en-GB" sz="1600" dirty="0">
              <a:ln w="0"/>
              <a:solidFill>
                <a:srgbClr val="A32390"/>
              </a:solidFill>
              <a:latin typeface="Futura Medium" panose="020B0602020204020303" pitchFamily="34" charset="-79"/>
              <a:cs typeface="Futura Medium" panose="020B0602020204020303" pitchFamily="34" charset="-79"/>
            </a:endParaRPr>
          </a:p>
          <a:p>
            <a:pPr algn="ctr"/>
            <a:r>
              <a:rPr lang="en-GB" sz="1600" dirty="0">
                <a:ln w="0"/>
                <a:solidFill>
                  <a:srgbClr val="A32390"/>
                </a:solidFill>
                <a:latin typeface="Futura Medium" panose="020B0602020204020303" pitchFamily="34" charset="-79"/>
                <a:cs typeface="Futura Medium" panose="020B0602020204020303" pitchFamily="34" charset="-79"/>
              </a:rPr>
              <a:t>6 x Congenital VIs</a:t>
            </a:r>
          </a:p>
          <a:p>
            <a:pPr algn="ctr"/>
            <a:endParaRPr lang="en-GB" sz="1400" dirty="0">
              <a:ln w="0"/>
              <a:solidFill>
                <a:srgbClr val="A32390"/>
              </a:solidFill>
              <a:latin typeface="Futura Medium" panose="020B0602020204020303" pitchFamily="34" charset="-79"/>
              <a:cs typeface="Futura Medium" panose="020B0602020204020303" pitchFamily="34" charset="-79"/>
            </a:endParaRPr>
          </a:p>
          <a:p>
            <a:pPr algn="ctr"/>
            <a:endParaRPr lang="en-GB" sz="1400" dirty="0">
              <a:ln w="0"/>
              <a:solidFill>
                <a:srgbClr val="A32390"/>
              </a:solidFill>
              <a:latin typeface="Futura Medium" panose="020B0602020204020303" pitchFamily="34" charset="-79"/>
              <a:cs typeface="Futura Medium" panose="020B0602020204020303" pitchFamily="34" charset="-79"/>
            </a:endParaRPr>
          </a:p>
        </p:txBody>
      </p:sp>
      <p:sp>
        <p:nvSpPr>
          <p:cNvPr id="10" name="Rectangle 9">
            <a:extLst>
              <a:ext uri="{FF2B5EF4-FFF2-40B4-BE49-F238E27FC236}">
                <a16:creationId xmlns:a16="http://schemas.microsoft.com/office/drawing/2014/main" id="{AAFD43EB-CF8B-7221-7A95-ABEAC053F10E}"/>
              </a:ext>
            </a:extLst>
          </p:cNvPr>
          <p:cNvSpPr/>
          <p:nvPr/>
        </p:nvSpPr>
        <p:spPr>
          <a:xfrm>
            <a:off x="185057" y="3118754"/>
            <a:ext cx="11756572" cy="494457"/>
          </a:xfrm>
          <a:prstGeom prst="rect">
            <a:avLst/>
          </a:prstGeom>
          <a:no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b="1" dirty="0">
                <a:ln w="0"/>
                <a:solidFill>
                  <a:srgbClr val="A32390"/>
                </a:solidFill>
                <a:latin typeface="Arial" panose="020B0604020202020204" pitchFamily="34" charset="0"/>
                <a:cs typeface="Arial" panose="020B0604020202020204" pitchFamily="34" charset="0"/>
              </a:rPr>
              <a:t>44 Responses</a:t>
            </a:r>
          </a:p>
        </p:txBody>
      </p:sp>
      <p:sp>
        <p:nvSpPr>
          <p:cNvPr id="12" name="Rectangle 11">
            <a:extLst>
              <a:ext uri="{FF2B5EF4-FFF2-40B4-BE49-F238E27FC236}">
                <a16:creationId xmlns:a16="http://schemas.microsoft.com/office/drawing/2014/main" id="{D38F13FC-124E-F12C-2C49-7C17421106F4}"/>
              </a:ext>
            </a:extLst>
          </p:cNvPr>
          <p:cNvSpPr/>
          <p:nvPr/>
        </p:nvSpPr>
        <p:spPr>
          <a:xfrm>
            <a:off x="8844643" y="4757054"/>
            <a:ext cx="2944586" cy="12954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u="sng" dirty="0">
                <a:ln w="0"/>
                <a:solidFill>
                  <a:srgbClr val="A32390"/>
                </a:solidFill>
                <a:latin typeface="Futura Medium" panose="020B0602020204020303" pitchFamily="34" charset="-79"/>
                <a:cs typeface="Futura Medium" panose="020B0602020204020303" pitchFamily="34" charset="-79"/>
              </a:rPr>
              <a:t>5 Male Adult Players</a:t>
            </a:r>
          </a:p>
          <a:p>
            <a:pPr algn="ctr"/>
            <a:r>
              <a:rPr lang="en-GB" sz="1600" dirty="0">
                <a:ln w="0"/>
                <a:solidFill>
                  <a:srgbClr val="A32390"/>
                </a:solidFill>
                <a:latin typeface="Futura Medium" panose="020B0602020204020303" pitchFamily="34" charset="-79"/>
                <a:cs typeface="Futura Medium" panose="020B0602020204020303" pitchFamily="34" charset="-79"/>
              </a:rPr>
              <a:t>3 aged 18-24</a:t>
            </a:r>
          </a:p>
          <a:p>
            <a:pPr algn="ctr"/>
            <a:r>
              <a:rPr lang="en-GB" sz="1600" dirty="0">
                <a:ln w="0"/>
                <a:solidFill>
                  <a:srgbClr val="A32390"/>
                </a:solidFill>
                <a:latin typeface="Futura Medium" panose="020B0602020204020303" pitchFamily="34" charset="-79"/>
                <a:cs typeface="Futura Medium" panose="020B0602020204020303" pitchFamily="34" charset="-79"/>
              </a:rPr>
              <a:t>2 aged 25-34</a:t>
            </a:r>
          </a:p>
          <a:p>
            <a:pPr algn="ctr"/>
            <a:endParaRPr lang="en-GB" sz="1600" dirty="0">
              <a:ln w="0"/>
              <a:solidFill>
                <a:srgbClr val="A32390"/>
              </a:solidFill>
              <a:latin typeface="Futura Medium" panose="020B0602020204020303" pitchFamily="34" charset="-79"/>
              <a:cs typeface="Futura Medium" panose="020B0602020204020303" pitchFamily="34" charset="-79"/>
            </a:endParaRPr>
          </a:p>
          <a:p>
            <a:pPr algn="ctr"/>
            <a:r>
              <a:rPr lang="en-GB" sz="1600" dirty="0">
                <a:ln w="0"/>
                <a:solidFill>
                  <a:srgbClr val="A32390"/>
                </a:solidFill>
                <a:latin typeface="Futura Medium" panose="020B0602020204020303" pitchFamily="34" charset="-79"/>
                <a:cs typeface="Futura Medium" panose="020B0602020204020303" pitchFamily="34" charset="-79"/>
              </a:rPr>
              <a:t>5 with a Severe VI</a:t>
            </a:r>
          </a:p>
          <a:p>
            <a:pPr algn="ctr"/>
            <a:endParaRPr lang="en-GB" sz="1600" dirty="0">
              <a:ln w="0"/>
              <a:solidFill>
                <a:srgbClr val="A32390"/>
              </a:solidFill>
              <a:latin typeface="Futura Medium" panose="020B0602020204020303" pitchFamily="34" charset="-79"/>
              <a:cs typeface="Futura Medium" panose="020B0602020204020303" pitchFamily="34" charset="-79"/>
            </a:endParaRPr>
          </a:p>
          <a:p>
            <a:pPr algn="ctr"/>
            <a:r>
              <a:rPr lang="en-GB" sz="1600" dirty="0">
                <a:ln w="0"/>
                <a:solidFill>
                  <a:srgbClr val="A32390"/>
                </a:solidFill>
                <a:latin typeface="Futura Medium" panose="020B0602020204020303" pitchFamily="34" charset="-79"/>
                <a:cs typeface="Futura Medium" panose="020B0602020204020303" pitchFamily="34" charset="-79"/>
              </a:rPr>
              <a:t>4 x Congenital VIs</a:t>
            </a:r>
          </a:p>
          <a:p>
            <a:pPr algn="ctr"/>
            <a:r>
              <a:rPr lang="en-GB" sz="1600" dirty="0">
                <a:ln w="0"/>
                <a:solidFill>
                  <a:srgbClr val="A32390"/>
                </a:solidFill>
                <a:latin typeface="Futura Medium" panose="020B0602020204020303" pitchFamily="34" charset="-79"/>
                <a:cs typeface="Futura Medium" panose="020B0602020204020303" pitchFamily="34" charset="-79"/>
              </a:rPr>
              <a:t>1 x Acquired VI</a:t>
            </a:r>
          </a:p>
          <a:p>
            <a:pPr algn="ctr"/>
            <a:endParaRPr lang="en-GB" sz="1600" dirty="0">
              <a:ln w="0"/>
              <a:solidFill>
                <a:srgbClr val="A32390"/>
              </a:solidFill>
              <a:latin typeface="Futura Medium" panose="020B0602020204020303" pitchFamily="34" charset="-79"/>
              <a:cs typeface="Futura Medium" panose="020B0602020204020303" pitchFamily="34" charset="-79"/>
            </a:endParaRPr>
          </a:p>
        </p:txBody>
      </p:sp>
      <p:sp>
        <p:nvSpPr>
          <p:cNvPr id="14" name="Rectangle 13">
            <a:extLst>
              <a:ext uri="{FF2B5EF4-FFF2-40B4-BE49-F238E27FC236}">
                <a16:creationId xmlns:a16="http://schemas.microsoft.com/office/drawing/2014/main" id="{5ED11FCE-3EDC-C76A-D42A-942BC94C5DA4}"/>
              </a:ext>
            </a:extLst>
          </p:cNvPr>
          <p:cNvSpPr/>
          <p:nvPr/>
        </p:nvSpPr>
        <p:spPr>
          <a:xfrm>
            <a:off x="3418115" y="5088836"/>
            <a:ext cx="2944586" cy="7288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u="sng" dirty="0">
                <a:ln w="0"/>
                <a:solidFill>
                  <a:srgbClr val="A32390"/>
                </a:solidFill>
                <a:latin typeface="Futura Medium" panose="020B0602020204020303" pitchFamily="34" charset="-79"/>
                <a:cs typeface="Futura Medium" panose="020B0602020204020303" pitchFamily="34" charset="-79"/>
              </a:rPr>
              <a:t>20 Female Adult Players</a:t>
            </a:r>
          </a:p>
          <a:p>
            <a:pPr algn="ctr"/>
            <a:r>
              <a:rPr lang="en-GB" sz="1600" dirty="0">
                <a:ln w="0"/>
                <a:solidFill>
                  <a:srgbClr val="A32390"/>
                </a:solidFill>
                <a:latin typeface="Futura Medium" panose="020B0602020204020303" pitchFamily="34" charset="-79"/>
                <a:cs typeface="Futura Medium" panose="020B0602020204020303" pitchFamily="34" charset="-79"/>
              </a:rPr>
              <a:t>7 aged 18-24</a:t>
            </a:r>
          </a:p>
          <a:p>
            <a:pPr algn="ctr"/>
            <a:r>
              <a:rPr lang="en-GB" sz="1600" dirty="0">
                <a:ln w="0"/>
                <a:solidFill>
                  <a:srgbClr val="A32390"/>
                </a:solidFill>
                <a:latin typeface="Futura Medium" panose="020B0602020204020303" pitchFamily="34" charset="-79"/>
                <a:cs typeface="Futura Medium" panose="020B0602020204020303" pitchFamily="34" charset="-79"/>
              </a:rPr>
              <a:t>9 aged 25-34</a:t>
            </a:r>
          </a:p>
          <a:p>
            <a:pPr algn="ctr"/>
            <a:r>
              <a:rPr lang="en-GB" sz="1600" dirty="0">
                <a:ln w="0"/>
                <a:solidFill>
                  <a:srgbClr val="A32390"/>
                </a:solidFill>
                <a:latin typeface="Futura Medium" panose="020B0602020204020303" pitchFamily="34" charset="-79"/>
                <a:cs typeface="Futura Medium" panose="020B0602020204020303" pitchFamily="34" charset="-79"/>
              </a:rPr>
              <a:t>4 aged 35-49</a:t>
            </a:r>
          </a:p>
          <a:p>
            <a:pPr algn="ctr"/>
            <a:endParaRPr lang="en-GB" sz="1600" dirty="0">
              <a:ln w="0"/>
              <a:solidFill>
                <a:srgbClr val="A32390"/>
              </a:solidFill>
              <a:latin typeface="Futura Medium" panose="020B0602020204020303" pitchFamily="34" charset="-79"/>
              <a:cs typeface="Futura Medium" panose="020B0602020204020303" pitchFamily="34" charset="-79"/>
            </a:endParaRPr>
          </a:p>
          <a:p>
            <a:pPr algn="ctr"/>
            <a:r>
              <a:rPr lang="en-GB" sz="1600" dirty="0">
                <a:ln w="0"/>
                <a:solidFill>
                  <a:srgbClr val="A32390"/>
                </a:solidFill>
                <a:latin typeface="Futura Medium" panose="020B0602020204020303" pitchFamily="34" charset="-79"/>
                <a:cs typeface="Futura Medium" panose="020B0602020204020303" pitchFamily="34" charset="-79"/>
              </a:rPr>
              <a:t>13 with a Severe VI</a:t>
            </a:r>
          </a:p>
          <a:p>
            <a:pPr algn="ctr"/>
            <a:r>
              <a:rPr lang="en-GB" sz="1600" dirty="0">
                <a:ln w="0"/>
                <a:solidFill>
                  <a:srgbClr val="A32390"/>
                </a:solidFill>
                <a:latin typeface="Futura Medium" panose="020B0602020204020303" pitchFamily="34" charset="-79"/>
                <a:cs typeface="Futura Medium" panose="020B0602020204020303" pitchFamily="34" charset="-79"/>
              </a:rPr>
              <a:t>7 with a VI</a:t>
            </a:r>
          </a:p>
          <a:p>
            <a:pPr algn="ctr"/>
            <a:endParaRPr lang="en-GB" sz="1600" dirty="0">
              <a:ln w="0"/>
              <a:solidFill>
                <a:srgbClr val="A32390"/>
              </a:solidFill>
              <a:latin typeface="Futura Medium" panose="020B0602020204020303" pitchFamily="34" charset="-79"/>
              <a:cs typeface="Futura Medium" panose="020B0602020204020303" pitchFamily="34" charset="-79"/>
            </a:endParaRPr>
          </a:p>
          <a:p>
            <a:pPr algn="ctr"/>
            <a:r>
              <a:rPr lang="en-GB" sz="1600" dirty="0">
                <a:ln w="0"/>
                <a:solidFill>
                  <a:srgbClr val="A32390"/>
                </a:solidFill>
                <a:latin typeface="Futura Medium" panose="020B0602020204020303" pitchFamily="34" charset="-79"/>
                <a:cs typeface="Futura Medium" panose="020B0602020204020303" pitchFamily="34" charset="-79"/>
              </a:rPr>
              <a:t>11 x Congenital VIs</a:t>
            </a:r>
          </a:p>
          <a:p>
            <a:pPr algn="ctr"/>
            <a:r>
              <a:rPr lang="en-GB" sz="1600" dirty="0">
                <a:ln w="0"/>
                <a:solidFill>
                  <a:srgbClr val="A32390"/>
                </a:solidFill>
                <a:latin typeface="Futura Medium" panose="020B0602020204020303" pitchFamily="34" charset="-79"/>
                <a:cs typeface="Futura Medium" panose="020B0602020204020303" pitchFamily="34" charset="-79"/>
              </a:rPr>
              <a:t>7 x Acquired VIs</a:t>
            </a:r>
          </a:p>
          <a:p>
            <a:pPr algn="ctr"/>
            <a:r>
              <a:rPr lang="en-GB" sz="1600" dirty="0">
                <a:ln w="0"/>
                <a:solidFill>
                  <a:srgbClr val="A32390"/>
                </a:solidFill>
                <a:latin typeface="Futura Medium" panose="020B0602020204020303" pitchFamily="34" charset="-79"/>
                <a:cs typeface="Futura Medium" panose="020B0602020204020303" pitchFamily="34" charset="-79"/>
              </a:rPr>
              <a:t>2 unknown</a:t>
            </a:r>
          </a:p>
          <a:p>
            <a:pPr algn="ctr"/>
            <a:endParaRPr lang="en-GB" sz="1400" i="1" dirty="0">
              <a:ln w="0"/>
              <a:solidFill>
                <a:srgbClr val="A32390"/>
              </a:solidFill>
              <a:latin typeface="Futura Medium" panose="020B0602020204020303" pitchFamily="34" charset="-79"/>
              <a:cs typeface="Futura Medium" panose="020B0602020204020303" pitchFamily="34" charset="-79"/>
            </a:endParaRPr>
          </a:p>
          <a:p>
            <a:pPr algn="ctr"/>
            <a:endParaRPr lang="en-GB" sz="1400" i="1" dirty="0">
              <a:ln w="0"/>
              <a:solidFill>
                <a:srgbClr val="A32390"/>
              </a:solidFill>
              <a:latin typeface="Futura Medium" panose="020B0602020204020303" pitchFamily="34" charset="-79"/>
              <a:cs typeface="Futura Medium" panose="020B0602020204020303" pitchFamily="34" charset="-79"/>
            </a:endParaRPr>
          </a:p>
          <a:p>
            <a:pPr algn="ctr"/>
            <a:endParaRPr lang="en-GB" sz="1400" i="1" dirty="0">
              <a:ln w="0"/>
              <a:solidFill>
                <a:srgbClr val="A32390"/>
              </a:solidFill>
              <a:latin typeface="Futura Medium" panose="020B0602020204020303" pitchFamily="34" charset="-79"/>
              <a:cs typeface="Futura Medium" panose="020B0602020204020303" pitchFamily="34" charset="-79"/>
            </a:endParaRPr>
          </a:p>
        </p:txBody>
      </p:sp>
      <p:sp>
        <p:nvSpPr>
          <p:cNvPr id="3" name="Subtitle 2">
            <a:extLst>
              <a:ext uri="{FF2B5EF4-FFF2-40B4-BE49-F238E27FC236}">
                <a16:creationId xmlns:a16="http://schemas.microsoft.com/office/drawing/2014/main" id="{E6CD1A58-6645-5251-BEAD-077E4ACB6F2C}"/>
              </a:ext>
            </a:extLst>
          </p:cNvPr>
          <p:cNvSpPr>
            <a:spLocks noGrp="1"/>
          </p:cNvSpPr>
          <p:nvPr>
            <p:ph type="subTitle" idx="1"/>
          </p:nvPr>
        </p:nvSpPr>
        <p:spPr>
          <a:xfrm>
            <a:off x="0" y="0"/>
            <a:ext cx="12192000" cy="1524000"/>
          </a:xfrm>
          <a:solidFill>
            <a:srgbClr val="A32390"/>
          </a:solidFill>
        </p:spPr>
        <p:txBody>
          <a:bodyPr anchor="ctr">
            <a:normAutofit/>
          </a:bodyPr>
          <a:lstStyle/>
          <a:p>
            <a:pPr algn="l"/>
            <a:r>
              <a:rPr lang="en-GB" sz="4000" b="1" dirty="0">
                <a:solidFill>
                  <a:schemeClr val="bg1"/>
                </a:solidFill>
                <a:latin typeface="FUTURA MEDIUM" panose="020B0602020204020303" pitchFamily="34" charset="-79"/>
                <a:cs typeface="FUTURA MEDIUM" panose="020B0602020204020303" pitchFamily="34" charset="-79"/>
              </a:rPr>
              <a:t>What did we do?</a:t>
            </a:r>
          </a:p>
        </p:txBody>
      </p:sp>
      <p:pic>
        <p:nvPicPr>
          <p:cNvPr id="1026" name="Picture 2" descr="This Girl Can">
            <a:extLst>
              <a:ext uri="{FF2B5EF4-FFF2-40B4-BE49-F238E27FC236}">
                <a16:creationId xmlns:a16="http://schemas.microsoft.com/office/drawing/2014/main" id="{F979706D-F7E6-1893-8019-FAEA0F00D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0" y="0"/>
            <a:ext cx="1524000" cy="152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6384DC1-FB88-B5AF-1F73-1415000ECDCA}"/>
              </a:ext>
            </a:extLst>
          </p:cNvPr>
          <p:cNvSpPr/>
          <p:nvPr/>
        </p:nvSpPr>
        <p:spPr>
          <a:xfrm>
            <a:off x="6213022" y="4757056"/>
            <a:ext cx="2944586" cy="12954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u="sng" dirty="0">
                <a:ln w="0"/>
                <a:solidFill>
                  <a:srgbClr val="A32390"/>
                </a:solidFill>
                <a:latin typeface="Futura Medium" panose="020B0602020204020303" pitchFamily="34" charset="-79"/>
                <a:cs typeface="Futura Medium" panose="020B0602020204020303" pitchFamily="34" charset="-79"/>
              </a:rPr>
              <a:t>11 Adult Workforce</a:t>
            </a:r>
          </a:p>
          <a:p>
            <a:pPr algn="ctr"/>
            <a:r>
              <a:rPr lang="en-GB" sz="1600" dirty="0">
                <a:ln w="0"/>
                <a:solidFill>
                  <a:srgbClr val="A32390"/>
                </a:solidFill>
                <a:latin typeface="Futura Medium" panose="020B0602020204020303" pitchFamily="34" charset="-79"/>
                <a:cs typeface="Futura Medium" panose="020B0602020204020303" pitchFamily="34" charset="-79"/>
              </a:rPr>
              <a:t>2 aged 18-24</a:t>
            </a:r>
          </a:p>
          <a:p>
            <a:pPr algn="ctr"/>
            <a:r>
              <a:rPr lang="en-GB" sz="1600" dirty="0">
                <a:ln w="0"/>
                <a:solidFill>
                  <a:srgbClr val="A32390"/>
                </a:solidFill>
                <a:latin typeface="Futura Medium" panose="020B0602020204020303" pitchFamily="34" charset="-79"/>
                <a:cs typeface="Futura Medium" panose="020B0602020204020303" pitchFamily="34" charset="-79"/>
              </a:rPr>
              <a:t>2 aged 25-34</a:t>
            </a:r>
          </a:p>
          <a:p>
            <a:pPr algn="ctr"/>
            <a:r>
              <a:rPr lang="en-GB" sz="1600" dirty="0">
                <a:ln w="0"/>
                <a:solidFill>
                  <a:srgbClr val="A32390"/>
                </a:solidFill>
                <a:latin typeface="Futura Medium" panose="020B0602020204020303" pitchFamily="34" charset="-79"/>
                <a:cs typeface="Futura Medium" panose="020B0602020204020303" pitchFamily="34" charset="-79"/>
              </a:rPr>
              <a:t>2 aged 35-49</a:t>
            </a:r>
          </a:p>
          <a:p>
            <a:pPr algn="ctr"/>
            <a:r>
              <a:rPr lang="en-GB" sz="1600" dirty="0">
                <a:ln w="0"/>
                <a:solidFill>
                  <a:srgbClr val="A32390"/>
                </a:solidFill>
                <a:latin typeface="Futura Medium" panose="020B0602020204020303" pitchFamily="34" charset="-79"/>
                <a:cs typeface="Futura Medium" panose="020B0602020204020303" pitchFamily="34" charset="-79"/>
              </a:rPr>
              <a:t>5 aged 50+</a:t>
            </a:r>
          </a:p>
          <a:p>
            <a:pPr algn="ctr"/>
            <a:endParaRPr lang="en-GB" sz="1600" dirty="0">
              <a:ln w="0"/>
              <a:solidFill>
                <a:srgbClr val="A32390"/>
              </a:solidFill>
              <a:latin typeface="Futura Medium" panose="020B0602020204020303" pitchFamily="34" charset="-79"/>
              <a:cs typeface="Futura Medium" panose="020B0602020204020303" pitchFamily="34" charset="-79"/>
            </a:endParaRPr>
          </a:p>
          <a:p>
            <a:pPr algn="ctr"/>
            <a:r>
              <a:rPr lang="en-GB" sz="1600" dirty="0">
                <a:ln w="0"/>
                <a:solidFill>
                  <a:srgbClr val="A32390"/>
                </a:solidFill>
                <a:latin typeface="Futura Medium" panose="020B0602020204020303" pitchFamily="34" charset="-79"/>
                <a:cs typeface="Futura Medium" panose="020B0602020204020303" pitchFamily="34" charset="-79"/>
              </a:rPr>
              <a:t>11 with no VI</a:t>
            </a:r>
          </a:p>
          <a:p>
            <a:pPr algn="ctr"/>
            <a:endParaRPr lang="en-GB" sz="1600" dirty="0">
              <a:ln w="0"/>
              <a:solidFill>
                <a:srgbClr val="A32390"/>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2661591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F8AFDCE-3C36-FAB4-FBC9-6F2DD2276152}"/>
              </a:ext>
            </a:extLst>
          </p:cNvPr>
          <p:cNvSpPr/>
          <p:nvPr/>
        </p:nvSpPr>
        <p:spPr>
          <a:xfrm>
            <a:off x="6634843" y="2179861"/>
            <a:ext cx="5344885" cy="4558398"/>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FUTURA MEDIUM" panose="020B0602020204020303" pitchFamily="34" charset="-79"/>
                <a:cs typeface="FUTURA MEDIUM" panose="020B0602020204020303" pitchFamily="34" charset="-79"/>
              </a:rPr>
              <a:t>Theme 3: Lack of Inclusivity</a:t>
            </a:r>
          </a:p>
          <a:p>
            <a:endParaRPr lang="en-GB" b="1"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[My VI] makes me feel unwanted and unwelcome – sometimes I’m too blind, and other times I have too much vision</a:t>
            </a:r>
          </a:p>
          <a:p>
            <a:endParaRPr lang="en-GB"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No one trusted to pass the ball to me</a:t>
            </a:r>
          </a:p>
          <a:p>
            <a:endParaRPr lang="en-GB"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I just find that I can’t compete with sighted opposition, so it makes it not fun</a:t>
            </a:r>
          </a:p>
          <a:p>
            <a:endParaRPr lang="en-GB"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Difficult to see equipment, notice obstacles and where teammates are </a:t>
            </a:r>
          </a:p>
          <a:p>
            <a:endParaRPr lang="en-GB"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It would be unsafe for me and the other participants due to me not having enough sight</a:t>
            </a:r>
          </a:p>
          <a:p>
            <a:endParaRPr lang="en-GB" dirty="0">
              <a:solidFill>
                <a:schemeClr val="tx1"/>
              </a:solidFill>
              <a:latin typeface="Futura Medium" panose="020B0602020204020303" pitchFamily="34" charset="-79"/>
              <a:cs typeface="Futura Medium" panose="020B0602020204020303" pitchFamily="34" charset="-79"/>
            </a:endParaRPr>
          </a:p>
        </p:txBody>
      </p:sp>
      <p:sp>
        <p:nvSpPr>
          <p:cNvPr id="4" name="Rectangle 3">
            <a:extLst>
              <a:ext uri="{FF2B5EF4-FFF2-40B4-BE49-F238E27FC236}">
                <a16:creationId xmlns:a16="http://schemas.microsoft.com/office/drawing/2014/main" id="{FAC03B39-D702-EEF2-8771-855737B28D26}"/>
              </a:ext>
            </a:extLst>
          </p:cNvPr>
          <p:cNvSpPr/>
          <p:nvPr/>
        </p:nvSpPr>
        <p:spPr>
          <a:xfrm>
            <a:off x="4114801" y="2179861"/>
            <a:ext cx="2394856" cy="4558398"/>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FUTURA MEDIUM" panose="020B0602020204020303" pitchFamily="34" charset="-79"/>
                <a:cs typeface="FUTURA MEDIUM" panose="020B0602020204020303" pitchFamily="34" charset="-79"/>
              </a:rPr>
              <a:t>Theme 2: Required Adaptations</a:t>
            </a:r>
          </a:p>
          <a:p>
            <a:endParaRPr lang="en-GB" dirty="0">
              <a:solidFill>
                <a:schemeClr val="tx1"/>
              </a:solidFill>
              <a:latin typeface="Futura Medium" panose="020B0602020204020303" pitchFamily="34" charset="-79"/>
              <a:cs typeface="Futura Medium" panose="020B0602020204020303" pitchFamily="34" charset="-79"/>
            </a:endParaRPr>
          </a:p>
          <a:p>
            <a:endParaRPr lang="en-GB"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I need sports to be adapted (guide runner, bells with balls)</a:t>
            </a:r>
          </a:p>
          <a:p>
            <a:endParaRPr lang="en-GB"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[My VI] restricts involvement in sports that aren’t adaptable </a:t>
            </a:r>
          </a:p>
          <a:p>
            <a:endParaRPr lang="en-GB"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I require assistance from a sighted guide</a:t>
            </a:r>
          </a:p>
        </p:txBody>
      </p:sp>
      <p:sp>
        <p:nvSpPr>
          <p:cNvPr id="5" name="Rectangle 4">
            <a:extLst>
              <a:ext uri="{FF2B5EF4-FFF2-40B4-BE49-F238E27FC236}">
                <a16:creationId xmlns:a16="http://schemas.microsoft.com/office/drawing/2014/main" id="{DCBE9A62-99BC-573E-82D5-271E95FEEC72}"/>
              </a:ext>
            </a:extLst>
          </p:cNvPr>
          <p:cNvSpPr/>
          <p:nvPr/>
        </p:nvSpPr>
        <p:spPr>
          <a:xfrm>
            <a:off x="212272" y="2179861"/>
            <a:ext cx="3673928" cy="4558398"/>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FUTURA MEDIUM" panose="020B0602020204020303" pitchFamily="34" charset="-79"/>
                <a:cs typeface="FUTURA MEDIUM" panose="020B0602020204020303" pitchFamily="34" charset="-79"/>
              </a:rPr>
              <a:t>Theme 1: Lack of Accessibility</a:t>
            </a:r>
          </a:p>
          <a:p>
            <a:endParaRPr lang="en-GB" b="1"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I couldn’t access the sports I wanted to</a:t>
            </a:r>
          </a:p>
          <a:p>
            <a:endParaRPr lang="en-GB"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Handouts and instructions are too small</a:t>
            </a:r>
          </a:p>
          <a:p>
            <a:endParaRPr lang="en-GB"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Access to transport to attend sporting events</a:t>
            </a:r>
          </a:p>
          <a:p>
            <a:endParaRPr lang="en-GB"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Unable to see demonstrations</a:t>
            </a:r>
          </a:p>
          <a:p>
            <a:endParaRPr lang="en-GB"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Opportunities are a postcode lottery [for someone with a VI]</a:t>
            </a:r>
          </a:p>
        </p:txBody>
      </p:sp>
      <p:sp>
        <p:nvSpPr>
          <p:cNvPr id="2" name="Rectangle 1">
            <a:extLst>
              <a:ext uri="{FF2B5EF4-FFF2-40B4-BE49-F238E27FC236}">
                <a16:creationId xmlns:a16="http://schemas.microsoft.com/office/drawing/2014/main" id="{6CB256C8-E709-17A4-BC1B-6071078CFCCD}"/>
              </a:ext>
            </a:extLst>
          </p:cNvPr>
          <p:cNvSpPr/>
          <p:nvPr/>
        </p:nvSpPr>
        <p:spPr>
          <a:xfrm>
            <a:off x="-1" y="1524000"/>
            <a:ext cx="12191999" cy="511629"/>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400" b="1" dirty="0">
                <a:solidFill>
                  <a:schemeClr val="tx1"/>
                </a:solidFill>
                <a:latin typeface="FUTURA MEDIUM" panose="020B0602020204020303" pitchFamily="34" charset="-79"/>
                <a:cs typeface="FUTURA MEDIUM" panose="020B0602020204020303" pitchFamily="34" charset="-79"/>
              </a:rPr>
              <a:t>How does your vision impact on your participation in sport?</a:t>
            </a:r>
          </a:p>
          <a:p>
            <a:endParaRPr lang="en-GB" dirty="0">
              <a:solidFill>
                <a:schemeClr val="tx1"/>
              </a:solidFill>
              <a:latin typeface="Futura Medium" panose="020B0602020204020303" pitchFamily="34" charset="-79"/>
              <a:cs typeface="Futura Medium" panose="020B0602020204020303" pitchFamily="34" charset="-79"/>
            </a:endParaRPr>
          </a:p>
        </p:txBody>
      </p:sp>
      <p:sp>
        <p:nvSpPr>
          <p:cNvPr id="3" name="Subtitle 2">
            <a:extLst>
              <a:ext uri="{FF2B5EF4-FFF2-40B4-BE49-F238E27FC236}">
                <a16:creationId xmlns:a16="http://schemas.microsoft.com/office/drawing/2014/main" id="{E6CD1A58-6645-5251-BEAD-077E4ACB6F2C}"/>
              </a:ext>
            </a:extLst>
          </p:cNvPr>
          <p:cNvSpPr>
            <a:spLocks noGrp="1"/>
          </p:cNvSpPr>
          <p:nvPr>
            <p:ph type="subTitle" idx="1"/>
          </p:nvPr>
        </p:nvSpPr>
        <p:spPr>
          <a:xfrm>
            <a:off x="0" y="0"/>
            <a:ext cx="12192000" cy="1524000"/>
          </a:xfrm>
          <a:solidFill>
            <a:srgbClr val="A32390"/>
          </a:solidFill>
        </p:spPr>
        <p:txBody>
          <a:bodyPr anchor="ctr">
            <a:normAutofit/>
          </a:bodyPr>
          <a:lstStyle/>
          <a:p>
            <a:pPr algn="l"/>
            <a:r>
              <a:rPr lang="en-GB" sz="4000" dirty="0">
                <a:solidFill>
                  <a:schemeClr val="bg1"/>
                </a:solidFill>
                <a:latin typeface="Futura Medium" panose="020B0602020204020303" pitchFamily="34" charset="-79"/>
                <a:cs typeface="Futura Medium" panose="020B0602020204020303" pitchFamily="34" charset="-79"/>
              </a:rPr>
              <a:t>What did we find?</a:t>
            </a:r>
          </a:p>
        </p:txBody>
      </p:sp>
      <p:pic>
        <p:nvPicPr>
          <p:cNvPr id="1026" name="Picture 2" descr="This Girl Can">
            <a:extLst>
              <a:ext uri="{FF2B5EF4-FFF2-40B4-BE49-F238E27FC236}">
                <a16:creationId xmlns:a16="http://schemas.microsoft.com/office/drawing/2014/main" id="{F979706D-F7E6-1893-8019-FAEA0F00D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0" y="0"/>
            <a:ext cx="15240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8846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F8AFDCE-3C36-FAB4-FBC9-6F2DD2276152}"/>
              </a:ext>
            </a:extLst>
          </p:cNvPr>
          <p:cNvSpPr/>
          <p:nvPr/>
        </p:nvSpPr>
        <p:spPr>
          <a:xfrm>
            <a:off x="7332955" y="2179861"/>
            <a:ext cx="4646773" cy="4558398"/>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700" b="1" dirty="0">
                <a:solidFill>
                  <a:schemeClr val="tx1"/>
                </a:solidFill>
                <a:latin typeface="FUTURA MEDIUM" panose="020B0602020204020303" pitchFamily="34" charset="-79"/>
                <a:cs typeface="FUTURA MEDIUM" panose="020B0602020204020303" pitchFamily="34" charset="-79"/>
              </a:rPr>
              <a:t>Theme 3: Empowering</a:t>
            </a:r>
          </a:p>
          <a:p>
            <a:endParaRPr lang="en-GB" sz="1700" b="1" dirty="0">
              <a:solidFill>
                <a:schemeClr val="tx1"/>
              </a:solidFill>
              <a:latin typeface="FUTURA MEDIUM" panose="020B0602020204020303" pitchFamily="34" charset="-79"/>
              <a:cs typeface="FUTURA MEDIUM" panose="020B0602020204020303" pitchFamily="34" charset="-79"/>
            </a:endParaRPr>
          </a:p>
          <a:p>
            <a:r>
              <a:rPr lang="en-GB" sz="1700" dirty="0">
                <a:solidFill>
                  <a:schemeClr val="tx1"/>
                </a:solidFill>
                <a:latin typeface="Futura Medium" panose="020B0602020204020303" pitchFamily="34" charset="-79"/>
                <a:cs typeface="Futura Medium" panose="020B0602020204020303" pitchFamily="34" charset="-79"/>
              </a:rPr>
              <a:t>I have learnt so much about living with a VI as a result of meeting people through goalball</a:t>
            </a:r>
          </a:p>
          <a:p>
            <a:endParaRPr lang="en-GB" sz="1700" dirty="0">
              <a:solidFill>
                <a:schemeClr val="tx1"/>
              </a:solidFill>
              <a:latin typeface="Futura Medium" panose="020B0602020204020303" pitchFamily="34" charset="-79"/>
              <a:cs typeface="Futura Medium" panose="020B0602020204020303" pitchFamily="34" charset="-79"/>
            </a:endParaRPr>
          </a:p>
          <a:p>
            <a:r>
              <a:rPr lang="en-GB" sz="1700" dirty="0">
                <a:solidFill>
                  <a:schemeClr val="tx1"/>
                </a:solidFill>
                <a:latin typeface="Futura Medium" panose="020B0602020204020303" pitchFamily="34" charset="-79"/>
                <a:cs typeface="Futura Medium" panose="020B0602020204020303" pitchFamily="34" charset="-79"/>
              </a:rPr>
              <a:t>Ability to have independence </a:t>
            </a:r>
          </a:p>
          <a:p>
            <a:endParaRPr lang="en-GB" sz="1700" dirty="0">
              <a:solidFill>
                <a:schemeClr val="tx1"/>
              </a:solidFill>
              <a:latin typeface="Futura Medium" panose="020B0602020204020303" pitchFamily="34" charset="-79"/>
              <a:cs typeface="Futura Medium" panose="020B0602020204020303" pitchFamily="34" charset="-79"/>
            </a:endParaRPr>
          </a:p>
          <a:p>
            <a:r>
              <a:rPr lang="en-GB" sz="1700" dirty="0">
                <a:solidFill>
                  <a:schemeClr val="tx1"/>
                </a:solidFill>
                <a:latin typeface="Futura Medium" panose="020B0602020204020303" pitchFamily="34" charset="-79"/>
                <a:cs typeface="Futura Medium" panose="020B0602020204020303" pitchFamily="34" charset="-79"/>
              </a:rPr>
              <a:t>Showing skill, despite disability</a:t>
            </a:r>
          </a:p>
          <a:p>
            <a:endParaRPr lang="en-GB" sz="1700" dirty="0">
              <a:solidFill>
                <a:schemeClr val="tx1"/>
              </a:solidFill>
              <a:latin typeface="Futura Medium" panose="020B0602020204020303" pitchFamily="34" charset="-79"/>
              <a:cs typeface="Futura Medium" panose="020B0602020204020303" pitchFamily="34" charset="-79"/>
            </a:endParaRPr>
          </a:p>
          <a:p>
            <a:r>
              <a:rPr lang="en-GB" sz="1700" dirty="0">
                <a:solidFill>
                  <a:schemeClr val="tx1"/>
                </a:solidFill>
                <a:latin typeface="Futura Medium" panose="020B0602020204020303" pitchFamily="34" charset="-79"/>
                <a:cs typeface="Futura Medium" panose="020B0602020204020303" pitchFamily="34" charset="-79"/>
              </a:rPr>
              <a:t>Goalball has made me realise I can do more than I thought I could</a:t>
            </a:r>
          </a:p>
          <a:p>
            <a:endParaRPr lang="en-GB" sz="1700" dirty="0">
              <a:solidFill>
                <a:schemeClr val="tx1"/>
              </a:solidFill>
              <a:latin typeface="Futura Medium" panose="020B0602020204020303" pitchFamily="34" charset="-79"/>
              <a:cs typeface="Futura Medium" panose="020B0602020204020303" pitchFamily="34" charset="-79"/>
            </a:endParaRPr>
          </a:p>
          <a:p>
            <a:r>
              <a:rPr lang="en-GB" sz="1700" dirty="0">
                <a:solidFill>
                  <a:schemeClr val="tx1"/>
                </a:solidFill>
                <a:latin typeface="Futura Medium" panose="020B0602020204020303" pitchFamily="34" charset="-79"/>
                <a:cs typeface="Futura Medium" panose="020B0602020204020303" pitchFamily="34" charset="-79"/>
              </a:rPr>
              <a:t>Traveling and competing against others around the country and world</a:t>
            </a:r>
          </a:p>
          <a:p>
            <a:endParaRPr lang="en-GB" sz="1700" b="1" dirty="0">
              <a:solidFill>
                <a:schemeClr val="tx1"/>
              </a:solidFill>
              <a:latin typeface="FUTURA MEDIUM" panose="020B0602020204020303" pitchFamily="34" charset="-79"/>
              <a:cs typeface="FUTURA MEDIUM" panose="020B0602020204020303" pitchFamily="34" charset="-79"/>
            </a:endParaRPr>
          </a:p>
          <a:p>
            <a:endParaRPr lang="en-GB" sz="1700" dirty="0">
              <a:solidFill>
                <a:schemeClr val="tx1"/>
              </a:solidFill>
              <a:latin typeface="Futura Medium" panose="020B0602020204020303" pitchFamily="34" charset="-79"/>
              <a:cs typeface="Futura Medium" panose="020B0602020204020303" pitchFamily="34" charset="-79"/>
            </a:endParaRPr>
          </a:p>
        </p:txBody>
      </p:sp>
      <p:sp>
        <p:nvSpPr>
          <p:cNvPr id="4" name="Rectangle 3">
            <a:extLst>
              <a:ext uri="{FF2B5EF4-FFF2-40B4-BE49-F238E27FC236}">
                <a16:creationId xmlns:a16="http://schemas.microsoft.com/office/drawing/2014/main" id="{FAC03B39-D702-EEF2-8771-855737B28D26}"/>
              </a:ext>
            </a:extLst>
          </p:cNvPr>
          <p:cNvSpPr/>
          <p:nvPr/>
        </p:nvSpPr>
        <p:spPr>
          <a:xfrm>
            <a:off x="4114800" y="2179861"/>
            <a:ext cx="2934069" cy="4558398"/>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700" b="1" dirty="0">
                <a:solidFill>
                  <a:schemeClr val="tx1"/>
                </a:solidFill>
                <a:latin typeface="FUTURA MEDIUM" panose="020B0602020204020303" pitchFamily="34" charset="-79"/>
                <a:cs typeface="FUTURA MEDIUM" panose="020B0602020204020303" pitchFamily="34" charset="-79"/>
              </a:rPr>
              <a:t>Theme 2: Sense of Community </a:t>
            </a:r>
          </a:p>
          <a:p>
            <a:endParaRPr lang="en-GB" sz="1700" b="1" dirty="0">
              <a:solidFill>
                <a:schemeClr val="tx1"/>
              </a:solidFill>
              <a:latin typeface="FUTURA MEDIUM" panose="020B0602020204020303" pitchFamily="34" charset="-79"/>
              <a:cs typeface="FUTURA MEDIUM" panose="020B0602020204020303" pitchFamily="34" charset="-79"/>
            </a:endParaRPr>
          </a:p>
          <a:p>
            <a:r>
              <a:rPr lang="en-GB" sz="1700" dirty="0">
                <a:solidFill>
                  <a:schemeClr val="tx1"/>
                </a:solidFill>
                <a:latin typeface="Futura Medium" panose="020B0602020204020303" pitchFamily="34" charset="-79"/>
                <a:cs typeface="Futura Medium" panose="020B0602020204020303" pitchFamily="34" charset="-79"/>
              </a:rPr>
              <a:t>Making new friends </a:t>
            </a:r>
          </a:p>
          <a:p>
            <a:endParaRPr lang="en-GB" sz="1700" dirty="0">
              <a:solidFill>
                <a:schemeClr val="tx1"/>
              </a:solidFill>
              <a:latin typeface="Futura Medium" panose="020B0602020204020303" pitchFamily="34" charset="-79"/>
              <a:cs typeface="Futura Medium" panose="020B0602020204020303" pitchFamily="34" charset="-79"/>
            </a:endParaRPr>
          </a:p>
          <a:p>
            <a:r>
              <a:rPr lang="en-GB" sz="1700" dirty="0">
                <a:solidFill>
                  <a:schemeClr val="tx1"/>
                </a:solidFill>
                <a:latin typeface="Futura Medium" panose="020B0602020204020303" pitchFamily="34" charset="-79"/>
                <a:cs typeface="Futura Medium" panose="020B0602020204020303" pitchFamily="34" charset="-79"/>
              </a:rPr>
              <a:t>‘they feel like more than teammates’</a:t>
            </a:r>
          </a:p>
          <a:p>
            <a:endParaRPr lang="en-GB" sz="1700" dirty="0">
              <a:solidFill>
                <a:schemeClr val="tx1"/>
              </a:solidFill>
              <a:latin typeface="Futura Medium" panose="020B0602020204020303" pitchFamily="34" charset="-79"/>
              <a:cs typeface="Futura Medium" panose="020B0602020204020303" pitchFamily="34" charset="-79"/>
            </a:endParaRPr>
          </a:p>
          <a:p>
            <a:r>
              <a:rPr lang="en-GB" sz="1700" dirty="0">
                <a:solidFill>
                  <a:schemeClr val="tx1"/>
                </a:solidFill>
                <a:latin typeface="Futura Medium" panose="020B0602020204020303" pitchFamily="34" charset="-79"/>
                <a:cs typeface="Futura Medium" panose="020B0602020204020303" pitchFamily="34" charset="-79"/>
              </a:rPr>
              <a:t>Enjoy being part of a team</a:t>
            </a:r>
          </a:p>
          <a:p>
            <a:endParaRPr lang="en-GB" sz="1700" dirty="0">
              <a:solidFill>
                <a:schemeClr val="tx1"/>
              </a:solidFill>
              <a:latin typeface="Futura Medium" panose="020B0602020204020303" pitchFamily="34" charset="-79"/>
              <a:cs typeface="Futura Medium" panose="020B0602020204020303" pitchFamily="34" charset="-79"/>
            </a:endParaRPr>
          </a:p>
          <a:p>
            <a:r>
              <a:rPr lang="en-GB" sz="1700" dirty="0">
                <a:solidFill>
                  <a:schemeClr val="tx1"/>
                </a:solidFill>
                <a:latin typeface="Futura Medium" panose="020B0602020204020303" pitchFamily="34" charset="-79"/>
                <a:cs typeface="Futura Medium" panose="020B0602020204020303" pitchFamily="34" charset="-79"/>
              </a:rPr>
              <a:t>Team spirit</a:t>
            </a:r>
          </a:p>
          <a:p>
            <a:endParaRPr lang="en-GB" sz="1700" dirty="0">
              <a:solidFill>
                <a:schemeClr val="tx1"/>
              </a:solidFill>
              <a:latin typeface="Futura Medium" panose="020B0602020204020303" pitchFamily="34" charset="-79"/>
              <a:cs typeface="Futura Medium" panose="020B0602020204020303" pitchFamily="34" charset="-79"/>
            </a:endParaRPr>
          </a:p>
          <a:p>
            <a:r>
              <a:rPr lang="en-GB" sz="1700" dirty="0">
                <a:solidFill>
                  <a:schemeClr val="tx1"/>
                </a:solidFill>
                <a:latin typeface="Futura Medium" panose="020B0602020204020303" pitchFamily="34" charset="-79"/>
                <a:cs typeface="Futura Medium" panose="020B0602020204020303" pitchFamily="34" charset="-79"/>
              </a:rPr>
              <a:t>Everyone has the same aspirations</a:t>
            </a:r>
          </a:p>
          <a:p>
            <a:endParaRPr lang="en-GB" sz="1700" b="1" dirty="0">
              <a:solidFill>
                <a:schemeClr val="tx1"/>
              </a:solidFill>
              <a:latin typeface="FUTURA MEDIUM" panose="020B0602020204020303" pitchFamily="34" charset="-79"/>
              <a:cs typeface="FUTURA MEDIUM" panose="020B0602020204020303" pitchFamily="34" charset="-79"/>
            </a:endParaRPr>
          </a:p>
        </p:txBody>
      </p:sp>
      <p:sp>
        <p:nvSpPr>
          <p:cNvPr id="5" name="Rectangle 4">
            <a:extLst>
              <a:ext uri="{FF2B5EF4-FFF2-40B4-BE49-F238E27FC236}">
                <a16:creationId xmlns:a16="http://schemas.microsoft.com/office/drawing/2014/main" id="{DCBE9A62-99BC-573E-82D5-271E95FEEC72}"/>
              </a:ext>
            </a:extLst>
          </p:cNvPr>
          <p:cNvSpPr/>
          <p:nvPr/>
        </p:nvSpPr>
        <p:spPr>
          <a:xfrm>
            <a:off x="212272" y="2179861"/>
            <a:ext cx="3673928" cy="4558398"/>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700" b="1" dirty="0">
                <a:solidFill>
                  <a:schemeClr val="tx1"/>
                </a:solidFill>
                <a:latin typeface="FUTURA MEDIUM" panose="020B0602020204020303" pitchFamily="34" charset="-79"/>
                <a:cs typeface="FUTURA MEDIUM" panose="020B0602020204020303" pitchFamily="34" charset="-79"/>
              </a:rPr>
              <a:t>Theme 1: Inclusivity</a:t>
            </a:r>
          </a:p>
          <a:p>
            <a:endParaRPr lang="en-GB" sz="1700" b="1" dirty="0">
              <a:solidFill>
                <a:schemeClr val="tx1"/>
              </a:solidFill>
              <a:latin typeface="FUTURA MEDIUM" panose="020B0602020204020303" pitchFamily="34" charset="-79"/>
              <a:cs typeface="FUTURA MEDIUM" panose="020B0602020204020303" pitchFamily="34" charset="-79"/>
            </a:endParaRPr>
          </a:p>
          <a:p>
            <a:r>
              <a:rPr lang="en-GB" sz="1700" dirty="0">
                <a:solidFill>
                  <a:schemeClr val="tx1"/>
                </a:solidFill>
                <a:latin typeface="Futura Medium" panose="020B0602020204020303" pitchFamily="34" charset="-79"/>
                <a:cs typeface="Futura Medium" panose="020B0602020204020303" pitchFamily="34" charset="-79"/>
              </a:rPr>
              <a:t>I know that goalball will always be fully accessible to me and I won’t feel like the odd one out</a:t>
            </a:r>
          </a:p>
          <a:p>
            <a:endParaRPr lang="en-GB" sz="1700" dirty="0">
              <a:solidFill>
                <a:schemeClr val="tx1"/>
              </a:solidFill>
              <a:latin typeface="Futura Medium" panose="020B0602020204020303" pitchFamily="34" charset="-79"/>
              <a:cs typeface="Futura Medium" panose="020B0602020204020303" pitchFamily="34" charset="-79"/>
            </a:endParaRPr>
          </a:p>
          <a:p>
            <a:r>
              <a:rPr lang="en-GB" sz="1700" dirty="0">
                <a:solidFill>
                  <a:schemeClr val="tx1"/>
                </a:solidFill>
                <a:latin typeface="Futura Medium" panose="020B0602020204020303" pitchFamily="34" charset="-79"/>
                <a:cs typeface="Futura Medium" panose="020B0602020204020303" pitchFamily="34" charset="-79"/>
              </a:rPr>
              <a:t>Everyone is on a level playing field</a:t>
            </a:r>
          </a:p>
          <a:p>
            <a:endParaRPr lang="en-GB" sz="1700" dirty="0">
              <a:solidFill>
                <a:schemeClr val="tx1"/>
              </a:solidFill>
              <a:latin typeface="Futura Medium" panose="020B0602020204020303" pitchFamily="34" charset="-79"/>
              <a:cs typeface="Futura Medium" panose="020B0602020204020303" pitchFamily="34" charset="-79"/>
            </a:endParaRPr>
          </a:p>
          <a:p>
            <a:r>
              <a:rPr lang="en-GB" sz="1700" dirty="0">
                <a:solidFill>
                  <a:schemeClr val="tx1"/>
                </a:solidFill>
                <a:latin typeface="Futura Medium" panose="020B0602020204020303" pitchFamily="34" charset="-79"/>
                <a:cs typeface="Futura Medium" panose="020B0602020204020303" pitchFamily="34" charset="-79"/>
              </a:rPr>
              <a:t>Playing a sport alongside my sighted family</a:t>
            </a:r>
          </a:p>
          <a:p>
            <a:endParaRPr lang="en-GB" sz="1700" dirty="0">
              <a:solidFill>
                <a:schemeClr val="tx1"/>
              </a:solidFill>
              <a:latin typeface="Futura Medium" panose="020B0602020204020303" pitchFamily="34" charset="-79"/>
              <a:cs typeface="Futura Medium" panose="020B0602020204020303" pitchFamily="34" charset="-79"/>
            </a:endParaRPr>
          </a:p>
          <a:p>
            <a:r>
              <a:rPr lang="en-GB" sz="1700" dirty="0">
                <a:solidFill>
                  <a:schemeClr val="tx1"/>
                </a:solidFill>
                <a:latin typeface="Futura Medium" panose="020B0602020204020303" pitchFamily="34" charset="-79"/>
                <a:cs typeface="Futura Medium" panose="020B0602020204020303" pitchFamily="34" charset="-79"/>
              </a:rPr>
              <a:t>Playing a sport where vision doesn’t matter</a:t>
            </a:r>
          </a:p>
          <a:p>
            <a:endParaRPr lang="en-GB" sz="1700" dirty="0">
              <a:solidFill>
                <a:schemeClr val="tx1"/>
              </a:solidFill>
              <a:latin typeface="Futura Medium" panose="020B0602020204020303" pitchFamily="34" charset="-79"/>
              <a:cs typeface="Futura Medium" panose="020B0602020204020303" pitchFamily="34" charset="-79"/>
            </a:endParaRPr>
          </a:p>
          <a:p>
            <a:r>
              <a:rPr lang="en-GB" sz="1700" dirty="0">
                <a:solidFill>
                  <a:schemeClr val="tx1"/>
                </a:solidFill>
                <a:latin typeface="Futura Medium" panose="020B0602020204020303" pitchFamily="34" charset="-79"/>
                <a:cs typeface="Futura Medium" panose="020B0602020204020303" pitchFamily="34" charset="-79"/>
              </a:rPr>
              <a:t>Less patronising and condescending than other VI sports</a:t>
            </a:r>
          </a:p>
          <a:p>
            <a:endParaRPr lang="en-GB" sz="1700" dirty="0">
              <a:solidFill>
                <a:schemeClr val="tx1"/>
              </a:solidFill>
              <a:latin typeface="Futura Medium" panose="020B0602020204020303" pitchFamily="34" charset="-79"/>
              <a:cs typeface="Futura Medium" panose="020B0602020204020303" pitchFamily="34" charset="-79"/>
            </a:endParaRPr>
          </a:p>
          <a:p>
            <a:endParaRPr lang="en-GB" sz="1700" dirty="0">
              <a:solidFill>
                <a:schemeClr val="tx1"/>
              </a:solidFill>
              <a:latin typeface="Futura Medium" panose="020B0602020204020303" pitchFamily="34" charset="-79"/>
              <a:cs typeface="Futura Medium" panose="020B0602020204020303" pitchFamily="34" charset="-79"/>
            </a:endParaRPr>
          </a:p>
        </p:txBody>
      </p:sp>
      <p:sp>
        <p:nvSpPr>
          <p:cNvPr id="2" name="Rectangle 1">
            <a:extLst>
              <a:ext uri="{FF2B5EF4-FFF2-40B4-BE49-F238E27FC236}">
                <a16:creationId xmlns:a16="http://schemas.microsoft.com/office/drawing/2014/main" id="{6CB256C8-E709-17A4-BC1B-6071078CFCCD}"/>
              </a:ext>
            </a:extLst>
          </p:cNvPr>
          <p:cNvSpPr/>
          <p:nvPr/>
        </p:nvSpPr>
        <p:spPr>
          <a:xfrm>
            <a:off x="-1" y="1524000"/>
            <a:ext cx="12191999" cy="511629"/>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400" b="1" dirty="0">
                <a:solidFill>
                  <a:schemeClr val="tx1"/>
                </a:solidFill>
                <a:latin typeface="FUTURA MEDIUM" panose="020B0602020204020303" pitchFamily="34" charset="-79"/>
                <a:cs typeface="FUTURA MEDIUM" panose="020B0602020204020303" pitchFamily="34" charset="-79"/>
              </a:rPr>
              <a:t>What do you find most enjoyable about goalball?</a:t>
            </a:r>
          </a:p>
          <a:p>
            <a:endParaRPr lang="en-GB" dirty="0">
              <a:solidFill>
                <a:schemeClr val="tx1"/>
              </a:solidFill>
              <a:latin typeface="Futura Medium" panose="020B0602020204020303" pitchFamily="34" charset="-79"/>
              <a:cs typeface="Futura Medium" panose="020B0602020204020303" pitchFamily="34" charset="-79"/>
            </a:endParaRPr>
          </a:p>
        </p:txBody>
      </p:sp>
      <p:sp>
        <p:nvSpPr>
          <p:cNvPr id="3" name="Subtitle 2">
            <a:extLst>
              <a:ext uri="{FF2B5EF4-FFF2-40B4-BE49-F238E27FC236}">
                <a16:creationId xmlns:a16="http://schemas.microsoft.com/office/drawing/2014/main" id="{E6CD1A58-6645-5251-BEAD-077E4ACB6F2C}"/>
              </a:ext>
            </a:extLst>
          </p:cNvPr>
          <p:cNvSpPr>
            <a:spLocks noGrp="1"/>
          </p:cNvSpPr>
          <p:nvPr>
            <p:ph type="subTitle" idx="1"/>
          </p:nvPr>
        </p:nvSpPr>
        <p:spPr>
          <a:xfrm>
            <a:off x="0" y="0"/>
            <a:ext cx="12192000" cy="1524000"/>
          </a:xfrm>
          <a:solidFill>
            <a:srgbClr val="A32390"/>
          </a:solidFill>
        </p:spPr>
        <p:txBody>
          <a:bodyPr anchor="ctr">
            <a:normAutofit/>
          </a:bodyPr>
          <a:lstStyle/>
          <a:p>
            <a:pPr algn="l"/>
            <a:r>
              <a:rPr lang="en-GB" sz="4000" dirty="0">
                <a:solidFill>
                  <a:schemeClr val="bg1"/>
                </a:solidFill>
                <a:latin typeface="Futura Medium" panose="020B0602020204020303" pitchFamily="34" charset="-79"/>
                <a:cs typeface="Futura Medium" panose="020B0602020204020303" pitchFamily="34" charset="-79"/>
              </a:rPr>
              <a:t>What did we find?</a:t>
            </a:r>
          </a:p>
        </p:txBody>
      </p:sp>
      <p:pic>
        <p:nvPicPr>
          <p:cNvPr id="1026" name="Picture 2" descr="This Girl Can">
            <a:extLst>
              <a:ext uri="{FF2B5EF4-FFF2-40B4-BE49-F238E27FC236}">
                <a16:creationId xmlns:a16="http://schemas.microsoft.com/office/drawing/2014/main" id="{F979706D-F7E6-1893-8019-FAEA0F00D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0" y="0"/>
            <a:ext cx="15240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99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C558405-F6E8-2811-AC99-A2CC404F1F64}"/>
              </a:ext>
            </a:extLst>
          </p:cNvPr>
          <p:cNvSpPr/>
          <p:nvPr/>
        </p:nvSpPr>
        <p:spPr>
          <a:xfrm>
            <a:off x="5863644" y="2263806"/>
            <a:ext cx="6227741" cy="4494803"/>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FUTURA MEDIUM" panose="020B0602020204020303" pitchFamily="34" charset="-79"/>
                <a:cs typeface="FUTURA MEDIUM" panose="020B0602020204020303" pitchFamily="34" charset="-79"/>
              </a:rPr>
              <a:t>Theme 4: Competition Structure</a:t>
            </a:r>
          </a:p>
          <a:p>
            <a:endParaRPr lang="en-GB" b="1"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The first level of competition [novice] is too high… it needs to be more accessible to new players</a:t>
            </a:r>
          </a:p>
          <a:p>
            <a:endParaRPr lang="en-GB" dirty="0">
              <a:solidFill>
                <a:schemeClr val="tx1"/>
              </a:solidFill>
              <a:latin typeface="Futura Medium" panose="020B0602020204020303" pitchFamily="34" charset="-79"/>
              <a:cs typeface="Futura Medium" panose="020B0602020204020303" pitchFamily="34" charset="-79"/>
            </a:endParaRPr>
          </a:p>
          <a:p>
            <a:pPr lvl="1"/>
            <a:r>
              <a:rPr lang="en-GB" dirty="0">
                <a:solidFill>
                  <a:schemeClr val="tx1"/>
                </a:solidFill>
                <a:latin typeface="Futura Medium" panose="020B0602020204020303" pitchFamily="34" charset="-79"/>
                <a:cs typeface="Futura Medium" panose="020B0602020204020303" pitchFamily="34" charset="-79"/>
              </a:rPr>
              <a:t>There is a gap in ability between levels</a:t>
            </a:r>
          </a:p>
          <a:p>
            <a:pPr lvl="1"/>
            <a:endParaRPr lang="en-GB"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Want to compete against players’ own age</a:t>
            </a:r>
          </a:p>
          <a:p>
            <a:pPr lvl="1"/>
            <a:endParaRPr lang="en-GB" dirty="0">
              <a:solidFill>
                <a:schemeClr val="tx1"/>
              </a:solidFill>
              <a:latin typeface="Futura Medium" panose="020B0602020204020303" pitchFamily="34" charset="-79"/>
              <a:cs typeface="Futura Medium" panose="020B0602020204020303" pitchFamily="34" charset="-79"/>
            </a:endParaRPr>
          </a:p>
          <a:p>
            <a:pPr lvl="1"/>
            <a:r>
              <a:rPr lang="en-GB" dirty="0">
                <a:solidFill>
                  <a:schemeClr val="tx1"/>
                </a:solidFill>
                <a:latin typeface="Futura Medium" panose="020B0602020204020303" pitchFamily="34" charset="-79"/>
                <a:cs typeface="Futura Medium" panose="020B0602020204020303" pitchFamily="34" charset="-79"/>
              </a:rPr>
              <a:t>The fact that men dominate due to strength or being taller</a:t>
            </a:r>
          </a:p>
          <a:p>
            <a:endParaRPr lang="en-GB"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For female players who want to get to GB level, there has not been a strong talent pathway established for female athletes so it’s difficult to know how you could breakthrough into the GB squad</a:t>
            </a:r>
          </a:p>
          <a:p>
            <a:endParaRPr lang="en-GB" b="1" dirty="0">
              <a:solidFill>
                <a:schemeClr val="tx1"/>
              </a:solidFill>
              <a:latin typeface="FUTURA MEDIUM" panose="020B0602020204020303" pitchFamily="34" charset="-79"/>
              <a:cs typeface="FUTURA MEDIUM" panose="020B0602020204020303" pitchFamily="34" charset="-79"/>
            </a:endParaRPr>
          </a:p>
          <a:p>
            <a:endParaRPr lang="en-GB" b="1" dirty="0">
              <a:solidFill>
                <a:schemeClr val="tx1"/>
              </a:solidFill>
              <a:latin typeface="FUTURA MEDIUM" panose="020B0602020204020303" pitchFamily="34" charset="-79"/>
              <a:cs typeface="FUTURA MEDIUM" panose="020B0602020204020303" pitchFamily="34" charset="-79"/>
            </a:endParaRPr>
          </a:p>
          <a:p>
            <a:endParaRPr lang="en-GB" dirty="0">
              <a:solidFill>
                <a:schemeClr val="tx1"/>
              </a:solidFill>
              <a:latin typeface="Futura Medium" panose="020B0602020204020303" pitchFamily="34" charset="-79"/>
              <a:cs typeface="Futura Medium" panose="020B0602020204020303" pitchFamily="34" charset="-79"/>
            </a:endParaRPr>
          </a:p>
        </p:txBody>
      </p:sp>
      <p:sp>
        <p:nvSpPr>
          <p:cNvPr id="8" name="Rectangle 7">
            <a:extLst>
              <a:ext uri="{FF2B5EF4-FFF2-40B4-BE49-F238E27FC236}">
                <a16:creationId xmlns:a16="http://schemas.microsoft.com/office/drawing/2014/main" id="{E5A1F753-C1B5-AF0B-0741-ADA65A32EB9E}"/>
              </a:ext>
            </a:extLst>
          </p:cNvPr>
          <p:cNvSpPr/>
          <p:nvPr/>
        </p:nvSpPr>
        <p:spPr>
          <a:xfrm>
            <a:off x="3559945" y="2263806"/>
            <a:ext cx="2175029" cy="4270159"/>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FUTURA MEDIUM" panose="020B0602020204020303" pitchFamily="34" charset="-79"/>
                <a:cs typeface="FUTURA MEDIUM" panose="020B0602020204020303" pitchFamily="34" charset="-79"/>
              </a:rPr>
              <a:t>Theme 3: Finance</a:t>
            </a:r>
          </a:p>
          <a:p>
            <a:endParaRPr lang="en-GB" b="1"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Equipment </a:t>
            </a:r>
          </a:p>
          <a:p>
            <a:r>
              <a:rPr lang="en-GB" dirty="0">
                <a:solidFill>
                  <a:schemeClr val="tx1"/>
                </a:solidFill>
                <a:latin typeface="Futura Medium" panose="020B0602020204020303" pitchFamily="34" charset="-79"/>
                <a:cs typeface="Futura Medium" panose="020B0602020204020303" pitchFamily="34" charset="-79"/>
              </a:rPr>
              <a:t>‘We didn’t know what equipment we needed’</a:t>
            </a:r>
          </a:p>
          <a:p>
            <a:endParaRPr lang="en-GB"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Training and Competition Expenses</a:t>
            </a:r>
          </a:p>
          <a:p>
            <a:endParaRPr lang="en-GB"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Cost of living crisis</a:t>
            </a:r>
          </a:p>
          <a:p>
            <a:endParaRPr lang="en-GB"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Impact of train strikes</a:t>
            </a:r>
          </a:p>
          <a:p>
            <a:endParaRPr lang="en-GB" b="1" dirty="0">
              <a:solidFill>
                <a:schemeClr val="tx1"/>
              </a:solidFill>
              <a:latin typeface="FUTURA MEDIUM" panose="020B0602020204020303" pitchFamily="34" charset="-79"/>
              <a:cs typeface="FUTURA MEDIUM" panose="020B0602020204020303" pitchFamily="34" charset="-79"/>
            </a:endParaRPr>
          </a:p>
          <a:p>
            <a:endParaRPr lang="en-GB" b="1" dirty="0">
              <a:solidFill>
                <a:schemeClr val="tx1"/>
              </a:solidFill>
              <a:latin typeface="FUTURA MEDIUM" panose="020B0602020204020303" pitchFamily="34" charset="-79"/>
              <a:cs typeface="FUTURA MEDIUM" panose="020B0602020204020303" pitchFamily="34" charset="-79"/>
            </a:endParaRPr>
          </a:p>
          <a:p>
            <a:endParaRPr lang="en-GB" dirty="0">
              <a:solidFill>
                <a:schemeClr val="tx1"/>
              </a:solidFill>
              <a:latin typeface="Futura Medium" panose="020B0602020204020303" pitchFamily="34" charset="-79"/>
              <a:cs typeface="Futura Medium" panose="020B0602020204020303" pitchFamily="34" charset="-79"/>
            </a:endParaRPr>
          </a:p>
        </p:txBody>
      </p:sp>
      <p:sp>
        <p:nvSpPr>
          <p:cNvPr id="7" name="Rectangle 6">
            <a:extLst>
              <a:ext uri="{FF2B5EF4-FFF2-40B4-BE49-F238E27FC236}">
                <a16:creationId xmlns:a16="http://schemas.microsoft.com/office/drawing/2014/main" id="{D1666928-130D-2E76-2EDC-004198517CED}"/>
              </a:ext>
            </a:extLst>
          </p:cNvPr>
          <p:cNvSpPr/>
          <p:nvPr/>
        </p:nvSpPr>
        <p:spPr>
          <a:xfrm>
            <a:off x="100615" y="3657600"/>
            <a:ext cx="3330660" cy="3101009"/>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FUTURA MEDIUM" panose="020B0602020204020303" pitchFamily="34" charset="-79"/>
                <a:cs typeface="FUTURA MEDIUM" panose="020B0602020204020303" pitchFamily="34" charset="-79"/>
              </a:rPr>
              <a:t>Theme 2: Lack of Confidence</a:t>
            </a:r>
          </a:p>
          <a:p>
            <a:endParaRPr lang="en-GB" b="1"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Trying something new</a:t>
            </a:r>
          </a:p>
          <a:p>
            <a:r>
              <a:rPr lang="en-GB" dirty="0">
                <a:solidFill>
                  <a:schemeClr val="tx1"/>
                </a:solidFill>
                <a:latin typeface="Futura Medium" panose="020B0602020204020303" pitchFamily="34" charset="-79"/>
                <a:cs typeface="Futura Medium" panose="020B0602020204020303" pitchFamily="34" charset="-79"/>
              </a:rPr>
              <a:t>‘I didn’t know what goalball was’</a:t>
            </a:r>
          </a:p>
          <a:p>
            <a:endParaRPr lang="en-GB"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Managing goalball alongside life commitments</a:t>
            </a:r>
          </a:p>
          <a:p>
            <a:endParaRPr lang="en-GB"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Taking time to get used to the sport</a:t>
            </a:r>
          </a:p>
          <a:p>
            <a:endParaRPr lang="en-GB"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 </a:t>
            </a:r>
            <a:endParaRPr lang="en-GB" b="1" dirty="0">
              <a:solidFill>
                <a:schemeClr val="tx1"/>
              </a:solidFill>
              <a:latin typeface="FUTURA MEDIUM" panose="020B0602020204020303" pitchFamily="34" charset="-79"/>
              <a:cs typeface="FUTURA MEDIUM" panose="020B0602020204020303" pitchFamily="34" charset="-79"/>
            </a:endParaRPr>
          </a:p>
          <a:p>
            <a:endParaRPr lang="en-GB" b="1" dirty="0">
              <a:solidFill>
                <a:schemeClr val="tx1"/>
              </a:solidFill>
              <a:latin typeface="FUTURA MEDIUM" panose="020B0602020204020303" pitchFamily="34" charset="-79"/>
              <a:cs typeface="FUTURA MEDIUM" panose="020B0602020204020303" pitchFamily="34" charset="-79"/>
            </a:endParaRPr>
          </a:p>
          <a:p>
            <a:endParaRPr lang="en-GB" dirty="0">
              <a:solidFill>
                <a:schemeClr val="tx1"/>
              </a:solidFill>
              <a:latin typeface="Futura Medium" panose="020B0602020204020303" pitchFamily="34" charset="-79"/>
              <a:cs typeface="Futura Medium" panose="020B0602020204020303" pitchFamily="34" charset="-79"/>
            </a:endParaRPr>
          </a:p>
        </p:txBody>
      </p:sp>
      <p:sp>
        <p:nvSpPr>
          <p:cNvPr id="5" name="Rectangle 4">
            <a:extLst>
              <a:ext uri="{FF2B5EF4-FFF2-40B4-BE49-F238E27FC236}">
                <a16:creationId xmlns:a16="http://schemas.microsoft.com/office/drawing/2014/main" id="{DCBE9A62-99BC-573E-82D5-271E95FEEC72}"/>
              </a:ext>
            </a:extLst>
          </p:cNvPr>
          <p:cNvSpPr/>
          <p:nvPr/>
        </p:nvSpPr>
        <p:spPr>
          <a:xfrm>
            <a:off x="100615" y="2263806"/>
            <a:ext cx="3330660" cy="1295823"/>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FUTURA MEDIUM" panose="020B0602020204020303" pitchFamily="34" charset="-79"/>
                <a:cs typeface="FUTURA MEDIUM" panose="020B0602020204020303" pitchFamily="34" charset="-79"/>
              </a:rPr>
              <a:t>Theme 1: Club Availability</a:t>
            </a:r>
          </a:p>
          <a:p>
            <a:endParaRPr lang="en-GB" b="1"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No local teams</a:t>
            </a:r>
          </a:p>
          <a:p>
            <a:r>
              <a:rPr lang="en-GB" dirty="0">
                <a:solidFill>
                  <a:schemeClr val="tx1"/>
                </a:solidFill>
                <a:latin typeface="Futura Medium" panose="020B0602020204020303" pitchFamily="34" charset="-79"/>
                <a:cs typeface="Futura Medium" panose="020B0602020204020303" pitchFamily="34" charset="-79"/>
              </a:rPr>
              <a:t>Unable to travel alone</a:t>
            </a:r>
          </a:p>
          <a:p>
            <a:endParaRPr lang="en-GB" b="1" dirty="0">
              <a:solidFill>
                <a:schemeClr val="tx1"/>
              </a:solidFill>
              <a:latin typeface="FUTURA MEDIUM" panose="020B0602020204020303" pitchFamily="34" charset="-79"/>
              <a:cs typeface="FUTURA MEDIUM" panose="020B0602020204020303" pitchFamily="34" charset="-79"/>
            </a:endParaRPr>
          </a:p>
          <a:p>
            <a:endParaRPr lang="en-GB" b="1" dirty="0">
              <a:solidFill>
                <a:schemeClr val="tx1"/>
              </a:solidFill>
              <a:latin typeface="FUTURA MEDIUM" panose="020B0602020204020303" pitchFamily="34" charset="-79"/>
              <a:cs typeface="FUTURA MEDIUM" panose="020B0602020204020303" pitchFamily="34" charset="-79"/>
            </a:endParaRPr>
          </a:p>
          <a:p>
            <a:endParaRPr lang="en-GB" dirty="0">
              <a:solidFill>
                <a:schemeClr val="tx1"/>
              </a:solidFill>
              <a:latin typeface="Futura Medium" panose="020B0602020204020303" pitchFamily="34" charset="-79"/>
              <a:cs typeface="Futura Medium" panose="020B0602020204020303" pitchFamily="34" charset="-79"/>
            </a:endParaRPr>
          </a:p>
        </p:txBody>
      </p:sp>
      <p:sp>
        <p:nvSpPr>
          <p:cNvPr id="2" name="Rectangle 1">
            <a:extLst>
              <a:ext uri="{FF2B5EF4-FFF2-40B4-BE49-F238E27FC236}">
                <a16:creationId xmlns:a16="http://schemas.microsoft.com/office/drawing/2014/main" id="{6CB256C8-E709-17A4-BC1B-6071078CFCCD}"/>
              </a:ext>
            </a:extLst>
          </p:cNvPr>
          <p:cNvSpPr/>
          <p:nvPr/>
        </p:nvSpPr>
        <p:spPr>
          <a:xfrm>
            <a:off x="-1" y="1524000"/>
            <a:ext cx="12191999" cy="511629"/>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400" b="1" dirty="0">
                <a:solidFill>
                  <a:schemeClr val="tx1"/>
                </a:solidFill>
                <a:latin typeface="FUTURA MEDIUM" panose="020B0602020204020303" pitchFamily="34" charset="-79"/>
                <a:cs typeface="FUTURA MEDIUM" panose="020B0602020204020303" pitchFamily="34" charset="-79"/>
              </a:rPr>
              <a:t>What challenges did you face when first starting Goalball?</a:t>
            </a:r>
          </a:p>
          <a:p>
            <a:endParaRPr lang="en-GB" dirty="0">
              <a:solidFill>
                <a:schemeClr val="tx1"/>
              </a:solidFill>
              <a:latin typeface="Futura Medium" panose="020B0602020204020303" pitchFamily="34" charset="-79"/>
              <a:cs typeface="Futura Medium" panose="020B0602020204020303" pitchFamily="34" charset="-79"/>
            </a:endParaRPr>
          </a:p>
        </p:txBody>
      </p:sp>
      <p:sp>
        <p:nvSpPr>
          <p:cNvPr id="3" name="Subtitle 2">
            <a:extLst>
              <a:ext uri="{FF2B5EF4-FFF2-40B4-BE49-F238E27FC236}">
                <a16:creationId xmlns:a16="http://schemas.microsoft.com/office/drawing/2014/main" id="{E6CD1A58-6645-5251-BEAD-077E4ACB6F2C}"/>
              </a:ext>
            </a:extLst>
          </p:cNvPr>
          <p:cNvSpPr>
            <a:spLocks noGrp="1"/>
          </p:cNvSpPr>
          <p:nvPr>
            <p:ph type="subTitle" idx="1"/>
          </p:nvPr>
        </p:nvSpPr>
        <p:spPr>
          <a:xfrm>
            <a:off x="0" y="0"/>
            <a:ext cx="12192000" cy="1524000"/>
          </a:xfrm>
          <a:solidFill>
            <a:srgbClr val="A32390"/>
          </a:solidFill>
        </p:spPr>
        <p:txBody>
          <a:bodyPr anchor="ctr">
            <a:normAutofit/>
          </a:bodyPr>
          <a:lstStyle/>
          <a:p>
            <a:pPr algn="l"/>
            <a:r>
              <a:rPr lang="en-GB" sz="4000" dirty="0">
                <a:solidFill>
                  <a:schemeClr val="bg1"/>
                </a:solidFill>
                <a:latin typeface="Futura Medium" panose="020B0602020204020303" pitchFamily="34" charset="-79"/>
                <a:cs typeface="Futura Medium" panose="020B0602020204020303" pitchFamily="34" charset="-79"/>
              </a:rPr>
              <a:t>What did we find?</a:t>
            </a:r>
          </a:p>
        </p:txBody>
      </p:sp>
      <p:pic>
        <p:nvPicPr>
          <p:cNvPr id="1026" name="Picture 2" descr="This Girl Can">
            <a:extLst>
              <a:ext uri="{FF2B5EF4-FFF2-40B4-BE49-F238E27FC236}">
                <a16:creationId xmlns:a16="http://schemas.microsoft.com/office/drawing/2014/main" id="{F979706D-F7E6-1893-8019-FAEA0F00D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0" y="0"/>
            <a:ext cx="15240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412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E29B1EE-C9B2-95E0-2C7D-BDB40223BAC2}"/>
              </a:ext>
            </a:extLst>
          </p:cNvPr>
          <p:cNvSpPr/>
          <p:nvPr/>
        </p:nvSpPr>
        <p:spPr>
          <a:xfrm>
            <a:off x="8485521" y="2309287"/>
            <a:ext cx="3417903" cy="1828800"/>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FUTURA MEDIUM" panose="020B0602020204020303" pitchFamily="34" charset="-79"/>
                <a:cs typeface="FUTURA MEDIUM" panose="020B0602020204020303" pitchFamily="34" charset="-79"/>
              </a:rPr>
              <a:t>Theme 3: Finance</a:t>
            </a:r>
          </a:p>
          <a:p>
            <a:endParaRPr lang="en-GB" b="1"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Having equipment like chest guards that are best suited to goalball and are a reasonable price</a:t>
            </a:r>
            <a:endParaRPr lang="en-GB" b="1" dirty="0">
              <a:solidFill>
                <a:schemeClr val="tx1"/>
              </a:solidFill>
              <a:latin typeface="FUTURA MEDIUM" panose="020B0602020204020303" pitchFamily="34" charset="-79"/>
              <a:cs typeface="FUTURA MEDIUM" panose="020B0602020204020303" pitchFamily="34" charset="-79"/>
            </a:endParaRPr>
          </a:p>
          <a:p>
            <a:endParaRPr lang="en-GB" b="1" dirty="0">
              <a:solidFill>
                <a:schemeClr val="tx1"/>
              </a:solidFill>
              <a:latin typeface="FUTURA MEDIUM" panose="020B0602020204020303" pitchFamily="34" charset="-79"/>
              <a:cs typeface="FUTURA MEDIUM" panose="020B0602020204020303" pitchFamily="34" charset="-79"/>
            </a:endParaRPr>
          </a:p>
          <a:p>
            <a:endParaRPr lang="en-GB" b="1" dirty="0">
              <a:solidFill>
                <a:schemeClr val="tx1"/>
              </a:solidFill>
              <a:latin typeface="FUTURA MEDIUM" panose="020B0602020204020303" pitchFamily="34" charset="-79"/>
              <a:cs typeface="FUTURA MEDIUM" panose="020B0602020204020303" pitchFamily="34" charset="-79"/>
            </a:endParaRPr>
          </a:p>
          <a:p>
            <a:endParaRPr lang="en-GB" b="1" dirty="0">
              <a:solidFill>
                <a:schemeClr val="tx1"/>
              </a:solidFill>
              <a:latin typeface="FUTURA MEDIUM" panose="020B0602020204020303" pitchFamily="34" charset="-79"/>
              <a:cs typeface="FUTURA MEDIUM" panose="020B0602020204020303" pitchFamily="34" charset="-79"/>
            </a:endParaRPr>
          </a:p>
          <a:p>
            <a:endParaRPr lang="en-GB" dirty="0">
              <a:solidFill>
                <a:schemeClr val="tx1"/>
              </a:solidFill>
              <a:latin typeface="Futura Medium" panose="020B0602020204020303" pitchFamily="34" charset="-79"/>
              <a:cs typeface="Futura Medium" panose="020B0602020204020303" pitchFamily="34" charset="-79"/>
            </a:endParaRPr>
          </a:p>
        </p:txBody>
      </p:sp>
      <p:sp>
        <p:nvSpPr>
          <p:cNvPr id="7" name="Rectangle 6">
            <a:extLst>
              <a:ext uri="{FF2B5EF4-FFF2-40B4-BE49-F238E27FC236}">
                <a16:creationId xmlns:a16="http://schemas.microsoft.com/office/drawing/2014/main" id="{D1666928-130D-2E76-2EDC-004198517CED}"/>
              </a:ext>
            </a:extLst>
          </p:cNvPr>
          <p:cNvSpPr/>
          <p:nvPr/>
        </p:nvSpPr>
        <p:spPr>
          <a:xfrm>
            <a:off x="3838116" y="2309287"/>
            <a:ext cx="4498019" cy="4269066"/>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FUTURA MEDIUM" panose="020B0602020204020303" pitchFamily="34" charset="-79"/>
                <a:cs typeface="FUTURA MEDIUM" panose="020B0602020204020303" pitchFamily="34" charset="-79"/>
              </a:rPr>
              <a:t>Theme 2: Lack of Confidence</a:t>
            </a:r>
          </a:p>
          <a:p>
            <a:endParaRPr lang="en-GB" b="1"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Introduction or one-on-one session with a coach or elite player to cover basics, address questions and to ease people in</a:t>
            </a:r>
          </a:p>
          <a:p>
            <a:endParaRPr lang="en-GB"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Advertising that you get to build up slowing, safely and in a way that you are still contributing to the team</a:t>
            </a:r>
          </a:p>
          <a:p>
            <a:endParaRPr lang="en-GB"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Remove the ‘fear that you’re going to be blindfolded and have a heavy ball thrown in your face at high speed’</a:t>
            </a:r>
          </a:p>
          <a:p>
            <a:endParaRPr lang="en-GB" b="1"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Child care provisions</a:t>
            </a:r>
          </a:p>
          <a:p>
            <a:endParaRPr lang="en-GB" b="1" dirty="0">
              <a:solidFill>
                <a:schemeClr val="tx1"/>
              </a:solidFill>
              <a:latin typeface="FUTURA MEDIUM" panose="020B0602020204020303" pitchFamily="34" charset="-79"/>
              <a:cs typeface="FUTURA MEDIUM" panose="020B0602020204020303" pitchFamily="34" charset="-79"/>
            </a:endParaRPr>
          </a:p>
          <a:p>
            <a:endParaRPr lang="en-GB"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 </a:t>
            </a:r>
            <a:endParaRPr lang="en-GB" b="1" dirty="0">
              <a:solidFill>
                <a:schemeClr val="tx1"/>
              </a:solidFill>
              <a:latin typeface="FUTURA MEDIUM" panose="020B0602020204020303" pitchFamily="34" charset="-79"/>
              <a:cs typeface="FUTURA MEDIUM" panose="020B0602020204020303" pitchFamily="34" charset="-79"/>
            </a:endParaRPr>
          </a:p>
          <a:p>
            <a:endParaRPr lang="en-GB" b="1" dirty="0">
              <a:solidFill>
                <a:schemeClr val="tx1"/>
              </a:solidFill>
              <a:latin typeface="FUTURA MEDIUM" panose="020B0602020204020303" pitchFamily="34" charset="-79"/>
              <a:cs typeface="FUTURA MEDIUM" panose="020B0602020204020303" pitchFamily="34" charset="-79"/>
            </a:endParaRPr>
          </a:p>
          <a:p>
            <a:endParaRPr lang="en-GB" dirty="0">
              <a:solidFill>
                <a:schemeClr val="tx1"/>
              </a:solidFill>
              <a:latin typeface="Futura Medium" panose="020B0602020204020303" pitchFamily="34" charset="-79"/>
              <a:cs typeface="Futura Medium" panose="020B0602020204020303" pitchFamily="34" charset="-79"/>
            </a:endParaRPr>
          </a:p>
        </p:txBody>
      </p:sp>
      <p:sp>
        <p:nvSpPr>
          <p:cNvPr id="5" name="Rectangle 4">
            <a:extLst>
              <a:ext uri="{FF2B5EF4-FFF2-40B4-BE49-F238E27FC236}">
                <a16:creationId xmlns:a16="http://schemas.microsoft.com/office/drawing/2014/main" id="{DCBE9A62-99BC-573E-82D5-271E95FEEC72}"/>
              </a:ext>
            </a:extLst>
          </p:cNvPr>
          <p:cNvSpPr/>
          <p:nvPr/>
        </p:nvSpPr>
        <p:spPr>
          <a:xfrm>
            <a:off x="270827" y="2309286"/>
            <a:ext cx="3417903" cy="3150610"/>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FUTURA MEDIUM" panose="020B0602020204020303" pitchFamily="34" charset="-79"/>
                <a:cs typeface="FUTURA MEDIUM" panose="020B0602020204020303" pitchFamily="34" charset="-79"/>
              </a:rPr>
              <a:t>Theme 1: Club Availability</a:t>
            </a:r>
          </a:p>
          <a:p>
            <a:endParaRPr lang="en-GB" b="1"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Have more clubs around the country</a:t>
            </a:r>
          </a:p>
          <a:p>
            <a:endParaRPr lang="en-GB" b="1"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Support improvement of travelling skills</a:t>
            </a:r>
          </a:p>
          <a:p>
            <a:endParaRPr lang="en-GB" dirty="0">
              <a:solidFill>
                <a:schemeClr val="tx1"/>
              </a:solidFill>
              <a:latin typeface="Futura Medium" panose="020B0602020204020303" pitchFamily="34" charset="-79"/>
              <a:cs typeface="Futura Medium" panose="020B0602020204020303" pitchFamily="34" charset="-79"/>
            </a:endParaRPr>
          </a:p>
          <a:p>
            <a:r>
              <a:rPr lang="en-GB" dirty="0">
                <a:solidFill>
                  <a:schemeClr val="tx1"/>
                </a:solidFill>
                <a:latin typeface="Futura Medium" panose="020B0602020204020303" pitchFamily="34" charset="-79"/>
                <a:cs typeface="Futura Medium" panose="020B0602020204020303" pitchFamily="34" charset="-79"/>
              </a:rPr>
              <a:t>Make sure women and girls feel safe travelling to/from sessions</a:t>
            </a:r>
            <a:endParaRPr lang="en-GB" b="1" dirty="0">
              <a:solidFill>
                <a:schemeClr val="tx1"/>
              </a:solidFill>
              <a:latin typeface="FUTURA MEDIUM" panose="020B0602020204020303" pitchFamily="34" charset="-79"/>
              <a:cs typeface="FUTURA MEDIUM" panose="020B0602020204020303" pitchFamily="34" charset="-79"/>
            </a:endParaRPr>
          </a:p>
          <a:p>
            <a:endParaRPr lang="en-GB" dirty="0">
              <a:solidFill>
                <a:schemeClr val="tx1"/>
              </a:solidFill>
              <a:latin typeface="Futura Medium" panose="020B0602020204020303" pitchFamily="34" charset="-79"/>
              <a:cs typeface="Futura Medium" panose="020B0602020204020303" pitchFamily="34" charset="-79"/>
            </a:endParaRPr>
          </a:p>
        </p:txBody>
      </p:sp>
      <p:sp>
        <p:nvSpPr>
          <p:cNvPr id="2" name="Rectangle 1">
            <a:extLst>
              <a:ext uri="{FF2B5EF4-FFF2-40B4-BE49-F238E27FC236}">
                <a16:creationId xmlns:a16="http://schemas.microsoft.com/office/drawing/2014/main" id="{6CB256C8-E709-17A4-BC1B-6071078CFCCD}"/>
              </a:ext>
            </a:extLst>
          </p:cNvPr>
          <p:cNvSpPr/>
          <p:nvPr/>
        </p:nvSpPr>
        <p:spPr>
          <a:xfrm>
            <a:off x="-1" y="1524000"/>
            <a:ext cx="12191999" cy="511629"/>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400" b="1" dirty="0">
                <a:solidFill>
                  <a:schemeClr val="tx1"/>
                </a:solidFill>
                <a:latin typeface="FUTURA MEDIUM" panose="020B0602020204020303" pitchFamily="34" charset="-79"/>
                <a:cs typeface="FUTURA MEDIUM" panose="020B0602020204020303" pitchFamily="34" charset="-79"/>
              </a:rPr>
              <a:t>What can Goalball UK do?</a:t>
            </a:r>
          </a:p>
          <a:p>
            <a:pPr algn="ctr"/>
            <a:endParaRPr lang="en-GB" dirty="0">
              <a:solidFill>
                <a:schemeClr val="tx1"/>
              </a:solidFill>
              <a:latin typeface="Futura Medium" panose="020B0602020204020303" pitchFamily="34" charset="-79"/>
              <a:cs typeface="Futura Medium" panose="020B0602020204020303" pitchFamily="34" charset="-79"/>
            </a:endParaRPr>
          </a:p>
        </p:txBody>
      </p:sp>
      <p:sp>
        <p:nvSpPr>
          <p:cNvPr id="3" name="Subtitle 2">
            <a:extLst>
              <a:ext uri="{FF2B5EF4-FFF2-40B4-BE49-F238E27FC236}">
                <a16:creationId xmlns:a16="http://schemas.microsoft.com/office/drawing/2014/main" id="{E6CD1A58-6645-5251-BEAD-077E4ACB6F2C}"/>
              </a:ext>
            </a:extLst>
          </p:cNvPr>
          <p:cNvSpPr>
            <a:spLocks noGrp="1"/>
          </p:cNvSpPr>
          <p:nvPr>
            <p:ph type="subTitle" idx="1"/>
          </p:nvPr>
        </p:nvSpPr>
        <p:spPr>
          <a:xfrm>
            <a:off x="0" y="0"/>
            <a:ext cx="12192000" cy="1524000"/>
          </a:xfrm>
          <a:solidFill>
            <a:srgbClr val="A32390"/>
          </a:solidFill>
        </p:spPr>
        <p:txBody>
          <a:bodyPr anchor="ctr">
            <a:normAutofit/>
          </a:bodyPr>
          <a:lstStyle/>
          <a:p>
            <a:pPr algn="l"/>
            <a:r>
              <a:rPr lang="en-GB" sz="4000" dirty="0">
                <a:solidFill>
                  <a:schemeClr val="bg1"/>
                </a:solidFill>
                <a:latin typeface="Futura Medium" panose="020B0602020204020303" pitchFamily="34" charset="-79"/>
                <a:cs typeface="Futura Medium" panose="020B0602020204020303" pitchFamily="34" charset="-79"/>
              </a:rPr>
              <a:t>What did we find?</a:t>
            </a:r>
          </a:p>
        </p:txBody>
      </p:sp>
      <p:pic>
        <p:nvPicPr>
          <p:cNvPr id="1026" name="Picture 2" descr="This Girl Can">
            <a:extLst>
              <a:ext uri="{FF2B5EF4-FFF2-40B4-BE49-F238E27FC236}">
                <a16:creationId xmlns:a16="http://schemas.microsoft.com/office/drawing/2014/main" id="{F979706D-F7E6-1893-8019-FAEA0F00D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0" y="0"/>
            <a:ext cx="15240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9352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E461577-0157-86BD-0619-F5AC8B97C6F4}"/>
              </a:ext>
            </a:extLst>
          </p:cNvPr>
          <p:cNvSpPr/>
          <p:nvPr/>
        </p:nvSpPr>
        <p:spPr>
          <a:xfrm>
            <a:off x="3808520" y="2228296"/>
            <a:ext cx="8161538" cy="4530313"/>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700" b="1" dirty="0">
                <a:solidFill>
                  <a:schemeClr val="tx1"/>
                </a:solidFill>
                <a:latin typeface="FUTURA MEDIUM" panose="020B0602020204020303" pitchFamily="34" charset="-79"/>
                <a:cs typeface="FUTURA MEDIUM" panose="020B0602020204020303" pitchFamily="34" charset="-79"/>
              </a:rPr>
              <a:t>Raise Awareness</a:t>
            </a:r>
          </a:p>
          <a:p>
            <a:endParaRPr lang="en-GB" sz="1700" b="1" dirty="0">
              <a:solidFill>
                <a:schemeClr val="tx1"/>
              </a:solidFill>
              <a:latin typeface="FUTURA MEDIUM" panose="020B0602020204020303" pitchFamily="34" charset="-79"/>
              <a:cs typeface="FUTURA MEDIUM" panose="020B0602020204020303" pitchFamily="34" charset="-79"/>
            </a:endParaRPr>
          </a:p>
          <a:p>
            <a:r>
              <a:rPr lang="en-GB" sz="1700" dirty="0">
                <a:solidFill>
                  <a:schemeClr val="tx1"/>
                </a:solidFill>
                <a:latin typeface="Futura Medium" panose="020B0602020204020303" pitchFamily="34" charset="-79"/>
                <a:cs typeface="Futura Medium" panose="020B0602020204020303" pitchFamily="34" charset="-79"/>
              </a:rPr>
              <a:t>Advertise goalball in female settings, such as all-girls primary/secondary schools, community groups and VI charities (e.g., </a:t>
            </a:r>
            <a:r>
              <a:rPr lang="en-GB" sz="1700" dirty="0" err="1">
                <a:solidFill>
                  <a:schemeClr val="tx1"/>
                </a:solidFill>
                <a:latin typeface="Futura Medium" panose="020B0602020204020303" pitchFamily="34" charset="-79"/>
                <a:cs typeface="Futura Medium" panose="020B0602020204020303" pitchFamily="34" charset="-79"/>
              </a:rPr>
              <a:t>Victa</a:t>
            </a:r>
            <a:r>
              <a:rPr lang="en-GB" sz="1700" dirty="0">
                <a:solidFill>
                  <a:schemeClr val="tx1"/>
                </a:solidFill>
                <a:latin typeface="Futura Medium" panose="020B0602020204020303" pitchFamily="34" charset="-79"/>
                <a:cs typeface="Futura Medium" panose="020B0602020204020303" pitchFamily="34" charset="-79"/>
              </a:rPr>
              <a:t> family weekends away)</a:t>
            </a:r>
          </a:p>
          <a:p>
            <a:endParaRPr lang="en-GB" sz="1700" dirty="0">
              <a:solidFill>
                <a:schemeClr val="tx1"/>
              </a:solidFill>
              <a:latin typeface="Futura Medium" panose="020B0602020204020303" pitchFamily="34" charset="-79"/>
              <a:cs typeface="Futura Medium" panose="020B0602020204020303" pitchFamily="34" charset="-79"/>
            </a:endParaRPr>
          </a:p>
          <a:p>
            <a:r>
              <a:rPr lang="en-GB" sz="1700" dirty="0">
                <a:solidFill>
                  <a:schemeClr val="tx1"/>
                </a:solidFill>
                <a:latin typeface="Futura Medium" panose="020B0602020204020303" pitchFamily="34" charset="-79"/>
                <a:cs typeface="Futura Medium" panose="020B0602020204020303" pitchFamily="34" charset="-79"/>
              </a:rPr>
              <a:t>Improve the advertisement of GB women’s games, and showcase their success!</a:t>
            </a:r>
          </a:p>
          <a:p>
            <a:r>
              <a:rPr lang="en-GB" sz="1700" dirty="0">
                <a:solidFill>
                  <a:schemeClr val="tx1"/>
                </a:solidFill>
                <a:latin typeface="Futura Medium" panose="020B0602020204020303" pitchFamily="34" charset="-79"/>
                <a:cs typeface="Futura Medium" panose="020B0602020204020303" pitchFamily="34" charset="-79"/>
              </a:rPr>
              <a:t>‘I don’t know where to watch these or when they’re on’.</a:t>
            </a:r>
          </a:p>
          <a:p>
            <a:endParaRPr lang="en-GB" sz="1700" dirty="0">
              <a:solidFill>
                <a:schemeClr val="tx1"/>
              </a:solidFill>
              <a:latin typeface="Futura Medium" panose="020B0602020204020303" pitchFamily="34" charset="-79"/>
              <a:cs typeface="Futura Medium" panose="020B0602020204020303" pitchFamily="34" charset="-79"/>
            </a:endParaRPr>
          </a:p>
          <a:p>
            <a:r>
              <a:rPr lang="en-GB" sz="1700" dirty="0">
                <a:solidFill>
                  <a:schemeClr val="tx1"/>
                </a:solidFill>
                <a:latin typeface="Futura Medium" panose="020B0602020204020303" pitchFamily="34" charset="-79"/>
                <a:cs typeface="Futura Medium" panose="020B0602020204020303" pitchFamily="34" charset="-79"/>
              </a:rPr>
              <a:t>Advertise goalball using blind female influencers</a:t>
            </a:r>
          </a:p>
          <a:p>
            <a:endParaRPr lang="en-GB" sz="1700" dirty="0">
              <a:solidFill>
                <a:schemeClr val="tx1"/>
              </a:solidFill>
              <a:latin typeface="Futura Medium" panose="020B0602020204020303" pitchFamily="34" charset="-79"/>
              <a:cs typeface="Futura Medium" panose="020B0602020204020303" pitchFamily="34" charset="-79"/>
            </a:endParaRPr>
          </a:p>
          <a:p>
            <a:r>
              <a:rPr lang="en-GB" sz="1700" dirty="0">
                <a:solidFill>
                  <a:schemeClr val="tx1"/>
                </a:solidFill>
                <a:latin typeface="Futura Medium" panose="020B0602020204020303" pitchFamily="34" charset="-79"/>
                <a:cs typeface="Futura Medium" panose="020B0602020204020303" pitchFamily="34" charset="-79"/>
              </a:rPr>
              <a:t>Have more women in professional positions like coaches</a:t>
            </a:r>
          </a:p>
          <a:p>
            <a:r>
              <a:rPr lang="en-GB" sz="1700" dirty="0">
                <a:solidFill>
                  <a:schemeClr val="tx1"/>
                </a:solidFill>
                <a:latin typeface="Futura Medium" panose="020B0602020204020303" pitchFamily="34" charset="-79"/>
                <a:cs typeface="Futura Medium" panose="020B0602020204020303" pitchFamily="34" charset="-79"/>
              </a:rPr>
              <a:t>Run female-only coaching courses</a:t>
            </a:r>
          </a:p>
          <a:p>
            <a:endParaRPr lang="en-GB" sz="1700" dirty="0">
              <a:solidFill>
                <a:schemeClr val="tx1"/>
              </a:solidFill>
              <a:latin typeface="Futura Medium" panose="020B0602020204020303" pitchFamily="34" charset="-79"/>
              <a:cs typeface="Futura Medium" panose="020B0602020204020303" pitchFamily="34" charset="-79"/>
            </a:endParaRPr>
          </a:p>
          <a:p>
            <a:r>
              <a:rPr lang="en-GB" sz="1700" dirty="0">
                <a:solidFill>
                  <a:schemeClr val="tx1"/>
                </a:solidFill>
                <a:latin typeface="Futura Medium" panose="020B0602020204020303" pitchFamily="34" charset="-79"/>
                <a:cs typeface="Futura Medium" panose="020B0602020204020303" pitchFamily="34" charset="-79"/>
              </a:rPr>
              <a:t>Use women in publicity / social media – actively share the GB women’s squad on social media</a:t>
            </a:r>
          </a:p>
          <a:p>
            <a:endParaRPr lang="en-GB" sz="1700" b="1" dirty="0">
              <a:solidFill>
                <a:schemeClr val="tx1"/>
              </a:solidFill>
              <a:latin typeface="FUTURA MEDIUM" panose="020B0602020204020303" pitchFamily="34" charset="-79"/>
              <a:cs typeface="FUTURA MEDIUM" panose="020B0602020204020303" pitchFamily="34" charset="-79"/>
            </a:endParaRPr>
          </a:p>
          <a:p>
            <a:endParaRPr lang="en-GB" sz="1700" b="1" dirty="0">
              <a:solidFill>
                <a:schemeClr val="tx1"/>
              </a:solidFill>
              <a:latin typeface="FUTURA MEDIUM" panose="020B0602020204020303" pitchFamily="34" charset="-79"/>
              <a:cs typeface="FUTURA MEDIUM" panose="020B0602020204020303" pitchFamily="34" charset="-79"/>
            </a:endParaRPr>
          </a:p>
          <a:p>
            <a:endParaRPr lang="en-GB" sz="1700" b="1" dirty="0">
              <a:solidFill>
                <a:schemeClr val="tx1"/>
              </a:solidFill>
              <a:latin typeface="FUTURA MEDIUM" panose="020B0602020204020303" pitchFamily="34" charset="-79"/>
              <a:cs typeface="FUTURA MEDIUM" panose="020B0602020204020303" pitchFamily="34" charset="-79"/>
            </a:endParaRPr>
          </a:p>
          <a:p>
            <a:endParaRPr lang="en-GB" sz="1700" dirty="0">
              <a:solidFill>
                <a:schemeClr val="tx1"/>
              </a:solidFill>
              <a:latin typeface="Futura Medium" panose="020B0602020204020303" pitchFamily="34" charset="-79"/>
              <a:cs typeface="Futura Medium" panose="020B0602020204020303" pitchFamily="34" charset="-79"/>
            </a:endParaRPr>
          </a:p>
        </p:txBody>
      </p:sp>
      <p:sp>
        <p:nvSpPr>
          <p:cNvPr id="9" name="Rectangle 8">
            <a:extLst>
              <a:ext uri="{FF2B5EF4-FFF2-40B4-BE49-F238E27FC236}">
                <a16:creationId xmlns:a16="http://schemas.microsoft.com/office/drawing/2014/main" id="{4C558405-F6E8-2811-AC99-A2CC404F1F64}"/>
              </a:ext>
            </a:extLst>
          </p:cNvPr>
          <p:cNvSpPr/>
          <p:nvPr/>
        </p:nvSpPr>
        <p:spPr>
          <a:xfrm>
            <a:off x="221942" y="2228296"/>
            <a:ext cx="3497802" cy="4530313"/>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700" b="1" dirty="0">
                <a:solidFill>
                  <a:schemeClr val="tx1"/>
                </a:solidFill>
                <a:latin typeface="FUTURA MEDIUM" panose="020B0602020204020303" pitchFamily="34" charset="-79"/>
                <a:cs typeface="FUTURA MEDIUM" panose="020B0602020204020303" pitchFamily="34" charset="-79"/>
              </a:rPr>
              <a:t>Theme 4: Competition Structure</a:t>
            </a:r>
          </a:p>
          <a:p>
            <a:endParaRPr lang="en-GB" sz="1700" b="1" dirty="0">
              <a:solidFill>
                <a:schemeClr val="tx1"/>
              </a:solidFill>
              <a:latin typeface="FUTURA MEDIUM" panose="020B0602020204020303" pitchFamily="34" charset="-79"/>
              <a:cs typeface="FUTURA MEDIUM" panose="020B0602020204020303" pitchFamily="34" charset="-79"/>
            </a:endParaRPr>
          </a:p>
          <a:p>
            <a:r>
              <a:rPr lang="en-GB" sz="1700" dirty="0">
                <a:solidFill>
                  <a:schemeClr val="tx1"/>
                </a:solidFill>
                <a:latin typeface="Futura Medium" panose="020B0602020204020303" pitchFamily="34" charset="-79"/>
                <a:cs typeface="Futura Medium" panose="020B0602020204020303" pitchFamily="34" charset="-79"/>
              </a:rPr>
              <a:t>Female-only sessions including tournaments and sponsored training sessions</a:t>
            </a:r>
          </a:p>
          <a:p>
            <a:endParaRPr lang="en-GB" sz="1700" dirty="0">
              <a:solidFill>
                <a:schemeClr val="tx1"/>
              </a:solidFill>
              <a:latin typeface="Futura Medium" panose="020B0602020204020303" pitchFamily="34" charset="-79"/>
              <a:cs typeface="Futura Medium" panose="020B0602020204020303" pitchFamily="34" charset="-79"/>
            </a:endParaRPr>
          </a:p>
          <a:p>
            <a:r>
              <a:rPr lang="en-GB" sz="1700" dirty="0">
                <a:solidFill>
                  <a:schemeClr val="tx1"/>
                </a:solidFill>
                <a:latin typeface="Futura Medium" panose="020B0602020204020303" pitchFamily="34" charset="-79"/>
                <a:cs typeface="Futura Medium" panose="020B0602020204020303" pitchFamily="34" charset="-79"/>
              </a:rPr>
              <a:t>Establish a stronger talent pathway for female players (consult other NGBs on methods they’ve used)</a:t>
            </a:r>
          </a:p>
          <a:p>
            <a:endParaRPr lang="en-GB" sz="1700" dirty="0">
              <a:solidFill>
                <a:schemeClr val="tx1"/>
              </a:solidFill>
              <a:latin typeface="Futura Medium" panose="020B0602020204020303" pitchFamily="34" charset="-79"/>
              <a:cs typeface="Futura Medium" panose="020B0602020204020303" pitchFamily="34" charset="-79"/>
            </a:endParaRPr>
          </a:p>
          <a:p>
            <a:r>
              <a:rPr lang="en-GB" sz="1700" dirty="0">
                <a:solidFill>
                  <a:schemeClr val="tx1"/>
                </a:solidFill>
                <a:latin typeface="Futura Medium" panose="020B0602020204020303" pitchFamily="34" charset="-79"/>
                <a:cs typeface="Futura Medium" panose="020B0602020204020303" pitchFamily="34" charset="-79"/>
              </a:rPr>
              <a:t>Making sure there is a good representation of women and girls on the competition committee</a:t>
            </a:r>
          </a:p>
          <a:p>
            <a:endParaRPr lang="en-GB" sz="1700" dirty="0">
              <a:solidFill>
                <a:schemeClr val="tx1"/>
              </a:solidFill>
              <a:latin typeface="Futura Medium" panose="020B0602020204020303" pitchFamily="34" charset="-79"/>
              <a:cs typeface="Futura Medium" panose="020B0602020204020303" pitchFamily="34" charset="-79"/>
            </a:endParaRPr>
          </a:p>
          <a:p>
            <a:r>
              <a:rPr lang="en-GB" sz="1700" dirty="0">
                <a:solidFill>
                  <a:schemeClr val="tx1"/>
                </a:solidFill>
                <a:latin typeface="Futura Medium" panose="020B0602020204020303" pitchFamily="34" charset="-79"/>
                <a:cs typeface="Futura Medium" panose="020B0602020204020303" pitchFamily="34" charset="-79"/>
              </a:rPr>
              <a:t>Age-specific sessions</a:t>
            </a:r>
            <a:endParaRPr lang="en-GB" sz="1700" b="1" dirty="0">
              <a:solidFill>
                <a:schemeClr val="tx1"/>
              </a:solidFill>
              <a:latin typeface="FUTURA MEDIUM" panose="020B0602020204020303" pitchFamily="34" charset="-79"/>
              <a:cs typeface="FUTURA MEDIUM" panose="020B0602020204020303" pitchFamily="34" charset="-79"/>
            </a:endParaRPr>
          </a:p>
          <a:p>
            <a:endParaRPr lang="en-GB" sz="1700" b="1" dirty="0">
              <a:solidFill>
                <a:schemeClr val="tx1"/>
              </a:solidFill>
              <a:latin typeface="FUTURA MEDIUM" panose="020B0602020204020303" pitchFamily="34" charset="-79"/>
              <a:cs typeface="FUTURA MEDIUM" panose="020B0602020204020303" pitchFamily="34" charset="-79"/>
            </a:endParaRPr>
          </a:p>
          <a:p>
            <a:endParaRPr lang="en-GB" sz="1700" b="1" dirty="0">
              <a:solidFill>
                <a:schemeClr val="tx1"/>
              </a:solidFill>
              <a:latin typeface="FUTURA MEDIUM" panose="020B0602020204020303" pitchFamily="34" charset="-79"/>
              <a:cs typeface="FUTURA MEDIUM" panose="020B0602020204020303" pitchFamily="34" charset="-79"/>
            </a:endParaRPr>
          </a:p>
          <a:p>
            <a:endParaRPr lang="en-GB" sz="1700" dirty="0">
              <a:solidFill>
                <a:schemeClr val="tx1"/>
              </a:solidFill>
              <a:latin typeface="Futura Medium" panose="020B0602020204020303" pitchFamily="34" charset="-79"/>
              <a:cs typeface="Futura Medium" panose="020B0602020204020303" pitchFamily="34" charset="-79"/>
            </a:endParaRPr>
          </a:p>
        </p:txBody>
      </p:sp>
      <p:sp>
        <p:nvSpPr>
          <p:cNvPr id="2" name="Rectangle 1">
            <a:extLst>
              <a:ext uri="{FF2B5EF4-FFF2-40B4-BE49-F238E27FC236}">
                <a16:creationId xmlns:a16="http://schemas.microsoft.com/office/drawing/2014/main" id="{6CB256C8-E709-17A4-BC1B-6071078CFCCD}"/>
              </a:ext>
            </a:extLst>
          </p:cNvPr>
          <p:cNvSpPr/>
          <p:nvPr/>
        </p:nvSpPr>
        <p:spPr>
          <a:xfrm>
            <a:off x="-1" y="1524000"/>
            <a:ext cx="12191999" cy="511629"/>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400" b="1" dirty="0">
                <a:solidFill>
                  <a:schemeClr val="tx1"/>
                </a:solidFill>
                <a:latin typeface="FUTURA MEDIUM" panose="020B0602020204020303" pitchFamily="34" charset="-79"/>
                <a:cs typeface="FUTURA MEDIUM" panose="020B0602020204020303" pitchFamily="34" charset="-79"/>
              </a:rPr>
              <a:t>What can Goalball UK do?</a:t>
            </a:r>
          </a:p>
          <a:p>
            <a:endParaRPr lang="en-GB" dirty="0">
              <a:solidFill>
                <a:schemeClr val="tx1"/>
              </a:solidFill>
              <a:latin typeface="Futura Medium" panose="020B0602020204020303" pitchFamily="34" charset="-79"/>
              <a:cs typeface="Futura Medium" panose="020B0602020204020303" pitchFamily="34" charset="-79"/>
            </a:endParaRPr>
          </a:p>
        </p:txBody>
      </p:sp>
      <p:sp>
        <p:nvSpPr>
          <p:cNvPr id="3" name="Subtitle 2">
            <a:extLst>
              <a:ext uri="{FF2B5EF4-FFF2-40B4-BE49-F238E27FC236}">
                <a16:creationId xmlns:a16="http://schemas.microsoft.com/office/drawing/2014/main" id="{E6CD1A58-6645-5251-BEAD-077E4ACB6F2C}"/>
              </a:ext>
            </a:extLst>
          </p:cNvPr>
          <p:cNvSpPr>
            <a:spLocks noGrp="1"/>
          </p:cNvSpPr>
          <p:nvPr>
            <p:ph type="subTitle" idx="1"/>
          </p:nvPr>
        </p:nvSpPr>
        <p:spPr>
          <a:xfrm>
            <a:off x="0" y="0"/>
            <a:ext cx="12192000" cy="1524000"/>
          </a:xfrm>
          <a:solidFill>
            <a:srgbClr val="A32390"/>
          </a:solidFill>
        </p:spPr>
        <p:txBody>
          <a:bodyPr anchor="ctr">
            <a:normAutofit/>
          </a:bodyPr>
          <a:lstStyle/>
          <a:p>
            <a:pPr algn="l"/>
            <a:r>
              <a:rPr lang="en-GB" sz="4000" dirty="0">
                <a:solidFill>
                  <a:schemeClr val="bg1"/>
                </a:solidFill>
                <a:latin typeface="Futura Medium" panose="020B0602020204020303" pitchFamily="34" charset="-79"/>
                <a:cs typeface="Futura Medium" panose="020B0602020204020303" pitchFamily="34" charset="-79"/>
              </a:rPr>
              <a:t>What did we find?</a:t>
            </a:r>
          </a:p>
        </p:txBody>
      </p:sp>
      <p:pic>
        <p:nvPicPr>
          <p:cNvPr id="1026" name="Picture 2" descr="This Girl Can">
            <a:extLst>
              <a:ext uri="{FF2B5EF4-FFF2-40B4-BE49-F238E27FC236}">
                <a16:creationId xmlns:a16="http://schemas.microsoft.com/office/drawing/2014/main" id="{F979706D-F7E6-1893-8019-FAEA0F00D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0" y="0"/>
            <a:ext cx="15240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3715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C20A7FA-91B2-7B40-2CBF-C1145A35F416}"/>
              </a:ext>
            </a:extLst>
          </p:cNvPr>
          <p:cNvSpPr/>
          <p:nvPr/>
        </p:nvSpPr>
        <p:spPr>
          <a:xfrm>
            <a:off x="8321340" y="3048000"/>
            <a:ext cx="3330660" cy="2926672"/>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u="sng" dirty="0">
                <a:solidFill>
                  <a:schemeClr val="tx1"/>
                </a:solidFill>
                <a:latin typeface="Futura Medium" panose="020B0602020204020303" pitchFamily="34" charset="-79"/>
                <a:cs typeface="Futura Medium" panose="020B0602020204020303" pitchFamily="34" charset="-79"/>
              </a:rPr>
              <a:t>Top 4 methods</a:t>
            </a:r>
          </a:p>
          <a:p>
            <a:pPr algn="ctr"/>
            <a:endParaRPr lang="en-GB" dirty="0">
              <a:solidFill>
                <a:schemeClr val="tx1"/>
              </a:solidFill>
              <a:latin typeface="Futura Medium" panose="020B0602020204020303" pitchFamily="34" charset="-79"/>
              <a:cs typeface="Futura Medium" panose="020B0602020204020303" pitchFamily="34" charset="-79"/>
            </a:endParaRPr>
          </a:p>
          <a:p>
            <a:pPr algn="ctr"/>
            <a:r>
              <a:rPr lang="en-GB" dirty="0">
                <a:solidFill>
                  <a:schemeClr val="tx1"/>
                </a:solidFill>
                <a:latin typeface="Futura Medium" panose="020B0602020204020303" pitchFamily="34" charset="-79"/>
                <a:cs typeface="Futura Medium" panose="020B0602020204020303" pitchFamily="34" charset="-79"/>
              </a:rPr>
              <a:t>Female only training sessions and competitions</a:t>
            </a:r>
          </a:p>
          <a:p>
            <a:pPr algn="ctr"/>
            <a:endParaRPr lang="en-GB" dirty="0">
              <a:solidFill>
                <a:schemeClr val="tx1"/>
              </a:solidFill>
              <a:latin typeface="Futura Medium" panose="020B0602020204020303" pitchFamily="34" charset="-79"/>
              <a:cs typeface="Futura Medium" panose="020B0602020204020303" pitchFamily="34" charset="-79"/>
            </a:endParaRPr>
          </a:p>
          <a:p>
            <a:pPr algn="ctr"/>
            <a:r>
              <a:rPr lang="en-GB" dirty="0">
                <a:solidFill>
                  <a:schemeClr val="tx1"/>
                </a:solidFill>
                <a:latin typeface="Futura Medium" panose="020B0602020204020303" pitchFamily="34" charset="-79"/>
                <a:cs typeface="Futura Medium" panose="020B0602020204020303" pitchFamily="34" charset="-79"/>
              </a:rPr>
              <a:t>Mentoring scheme</a:t>
            </a:r>
          </a:p>
          <a:p>
            <a:pPr algn="ctr"/>
            <a:endParaRPr lang="en-GB" dirty="0">
              <a:solidFill>
                <a:schemeClr val="tx1"/>
              </a:solidFill>
              <a:latin typeface="Futura Medium" panose="020B0602020204020303" pitchFamily="34" charset="-79"/>
              <a:cs typeface="Futura Medium" panose="020B0602020204020303" pitchFamily="34" charset="-79"/>
            </a:endParaRPr>
          </a:p>
          <a:p>
            <a:pPr algn="ctr"/>
            <a:r>
              <a:rPr lang="en-GB" dirty="0">
                <a:solidFill>
                  <a:schemeClr val="tx1"/>
                </a:solidFill>
                <a:latin typeface="Futura Medium" panose="020B0602020204020303" pitchFamily="34" charset="-79"/>
                <a:cs typeface="Futura Medium" panose="020B0602020204020303" pitchFamily="34" charset="-79"/>
              </a:rPr>
              <a:t>Travel scheme</a:t>
            </a:r>
          </a:p>
          <a:p>
            <a:pPr algn="ctr"/>
            <a:endParaRPr lang="en-GB" dirty="0">
              <a:solidFill>
                <a:schemeClr val="tx1"/>
              </a:solidFill>
              <a:latin typeface="Futura Medium" panose="020B0602020204020303" pitchFamily="34" charset="-79"/>
              <a:cs typeface="Futura Medium" panose="020B0602020204020303" pitchFamily="34" charset="-79"/>
            </a:endParaRPr>
          </a:p>
          <a:p>
            <a:pPr algn="ctr"/>
            <a:r>
              <a:rPr lang="en-GB" dirty="0">
                <a:solidFill>
                  <a:schemeClr val="tx1"/>
                </a:solidFill>
                <a:latin typeface="Futura Medium" panose="020B0602020204020303" pitchFamily="34" charset="-79"/>
                <a:cs typeface="Futura Medium" panose="020B0602020204020303" pitchFamily="34" charset="-79"/>
              </a:rPr>
              <a:t>Equipment pack</a:t>
            </a:r>
          </a:p>
          <a:p>
            <a:pPr algn="ctr"/>
            <a:endParaRPr lang="en-GB" dirty="0">
              <a:solidFill>
                <a:schemeClr val="tx1"/>
              </a:solidFill>
              <a:latin typeface="Futura Medium" panose="020B0602020204020303" pitchFamily="34" charset="-79"/>
              <a:cs typeface="Futura Medium" panose="020B0602020204020303" pitchFamily="34" charset="-79"/>
            </a:endParaRPr>
          </a:p>
        </p:txBody>
      </p:sp>
      <p:graphicFrame>
        <p:nvGraphicFramePr>
          <p:cNvPr id="4" name="Chart 3">
            <a:extLst>
              <a:ext uri="{FF2B5EF4-FFF2-40B4-BE49-F238E27FC236}">
                <a16:creationId xmlns:a16="http://schemas.microsoft.com/office/drawing/2014/main" id="{CE562C84-A7E6-8C16-9322-05044A60732C}"/>
              </a:ext>
            </a:extLst>
          </p:cNvPr>
          <p:cNvGraphicFramePr>
            <a:graphicFrameLocks/>
          </p:cNvGraphicFramePr>
          <p:nvPr>
            <p:extLst>
              <p:ext uri="{D42A27DB-BD31-4B8C-83A1-F6EECF244321}">
                <p14:modId xmlns:p14="http://schemas.microsoft.com/office/powerpoint/2010/main" val="681121401"/>
              </p:ext>
            </p:extLst>
          </p:nvPr>
        </p:nvGraphicFramePr>
        <p:xfrm>
          <a:off x="185531" y="2534048"/>
          <a:ext cx="7938052" cy="422066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B1000C1A-0B52-E38D-8DE6-DF8950422E6E}"/>
              </a:ext>
            </a:extLst>
          </p:cNvPr>
          <p:cNvSpPr/>
          <p:nvPr/>
        </p:nvSpPr>
        <p:spPr>
          <a:xfrm>
            <a:off x="-1" y="1524000"/>
            <a:ext cx="12191999" cy="855216"/>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400" b="1" dirty="0">
                <a:solidFill>
                  <a:schemeClr val="tx1"/>
                </a:solidFill>
                <a:latin typeface="FUTURA MEDIUM" panose="020B0602020204020303" pitchFamily="34" charset="-79"/>
                <a:cs typeface="FUTURA MEDIUM" panose="020B0602020204020303" pitchFamily="34" charset="-79"/>
              </a:rPr>
              <a:t>Participants were asked to select the top three strategies of improving the participation of women and girls…</a:t>
            </a:r>
          </a:p>
          <a:p>
            <a:pPr algn="ctr"/>
            <a:endParaRPr lang="en-GB" dirty="0">
              <a:solidFill>
                <a:schemeClr val="tx1"/>
              </a:solidFill>
              <a:latin typeface="Futura Medium" panose="020B0602020204020303" pitchFamily="34" charset="-79"/>
              <a:cs typeface="Futura Medium" panose="020B0602020204020303" pitchFamily="34" charset="-79"/>
            </a:endParaRPr>
          </a:p>
        </p:txBody>
      </p:sp>
      <p:sp>
        <p:nvSpPr>
          <p:cNvPr id="3" name="Subtitle 2">
            <a:extLst>
              <a:ext uri="{FF2B5EF4-FFF2-40B4-BE49-F238E27FC236}">
                <a16:creationId xmlns:a16="http://schemas.microsoft.com/office/drawing/2014/main" id="{E6CD1A58-6645-5251-BEAD-077E4ACB6F2C}"/>
              </a:ext>
            </a:extLst>
          </p:cNvPr>
          <p:cNvSpPr>
            <a:spLocks noGrp="1"/>
          </p:cNvSpPr>
          <p:nvPr>
            <p:ph type="subTitle" idx="1"/>
          </p:nvPr>
        </p:nvSpPr>
        <p:spPr>
          <a:xfrm>
            <a:off x="0" y="0"/>
            <a:ext cx="12192000" cy="1524000"/>
          </a:xfrm>
          <a:solidFill>
            <a:srgbClr val="A32390"/>
          </a:solidFill>
        </p:spPr>
        <p:txBody>
          <a:bodyPr anchor="ctr">
            <a:normAutofit/>
          </a:bodyPr>
          <a:lstStyle/>
          <a:p>
            <a:pPr algn="l"/>
            <a:r>
              <a:rPr lang="en-GB" sz="4000" dirty="0">
                <a:solidFill>
                  <a:schemeClr val="bg1"/>
                </a:solidFill>
                <a:latin typeface="Futura Medium" panose="020B0602020204020303" pitchFamily="34" charset="-79"/>
                <a:cs typeface="Futura Medium" panose="020B0602020204020303" pitchFamily="34" charset="-79"/>
              </a:rPr>
              <a:t>What did we find?</a:t>
            </a:r>
          </a:p>
        </p:txBody>
      </p:sp>
      <p:pic>
        <p:nvPicPr>
          <p:cNvPr id="1026" name="Picture 2" descr="This Girl Can">
            <a:extLst>
              <a:ext uri="{FF2B5EF4-FFF2-40B4-BE49-F238E27FC236}">
                <a16:creationId xmlns:a16="http://schemas.microsoft.com/office/drawing/2014/main" id="{F979706D-F7E6-1893-8019-FAEA0F00D1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0" y="0"/>
            <a:ext cx="15240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6430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C558405-F6E8-2811-AC99-A2CC404F1F64}"/>
              </a:ext>
            </a:extLst>
          </p:cNvPr>
          <p:cNvSpPr/>
          <p:nvPr/>
        </p:nvSpPr>
        <p:spPr>
          <a:xfrm>
            <a:off x="6223247" y="2263806"/>
            <a:ext cx="5868138" cy="4481551"/>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FUTURA MEDIUM" panose="020B0602020204020303" pitchFamily="34" charset="-79"/>
                <a:cs typeface="FUTURA MEDIUM" panose="020B0602020204020303" pitchFamily="34" charset="-79"/>
              </a:rPr>
              <a:t>Female Only Training Sessions and Competitions</a:t>
            </a:r>
          </a:p>
          <a:p>
            <a:endParaRPr lang="en-GB" b="1" dirty="0">
              <a:solidFill>
                <a:schemeClr val="tx1"/>
              </a:solidFill>
              <a:latin typeface="FUTURA MEDIUM" panose="020B0602020204020303" pitchFamily="34" charset="-79"/>
              <a:cs typeface="FUTURA MEDIUM" panose="020B0602020204020303" pitchFamily="34" charset="-79"/>
            </a:endParaRPr>
          </a:p>
          <a:p>
            <a:r>
              <a:rPr lang="en-GB" b="0" u="none" strike="noStrike" dirty="0">
                <a:solidFill>
                  <a:srgbClr val="000000"/>
                </a:solidFill>
                <a:effectLst/>
                <a:latin typeface="Futura Medium" panose="020B0602020204020303" pitchFamily="34" charset="-79"/>
                <a:cs typeface="Futura Medium" panose="020B0602020204020303" pitchFamily="34" charset="-79"/>
              </a:rPr>
              <a:t>A great way to put the spotlight on female players</a:t>
            </a:r>
          </a:p>
          <a:p>
            <a:endParaRPr lang="en-GB" dirty="0">
              <a:solidFill>
                <a:srgbClr val="000000"/>
              </a:solidFill>
              <a:latin typeface="Futura Medium" panose="020B0602020204020303" pitchFamily="34" charset="-79"/>
              <a:cs typeface="Futura Medium" panose="020B0602020204020303" pitchFamily="34" charset="-79"/>
            </a:endParaRPr>
          </a:p>
          <a:p>
            <a:r>
              <a:rPr lang="en-GB" dirty="0">
                <a:solidFill>
                  <a:srgbClr val="000000"/>
                </a:solidFill>
                <a:latin typeface="Futura Medium" panose="020B0602020204020303" pitchFamily="34" charset="-79"/>
                <a:cs typeface="Futura Medium" panose="020B0602020204020303" pitchFamily="34" charset="-79"/>
              </a:rPr>
              <a:t>Provides an opportunity for those who don’t feel comfortable with facing male shots yet</a:t>
            </a:r>
          </a:p>
          <a:p>
            <a:endParaRPr lang="en-GB" dirty="0">
              <a:solidFill>
                <a:srgbClr val="000000"/>
              </a:solidFill>
              <a:latin typeface="Futura Medium" panose="020B0602020204020303" pitchFamily="34" charset="-79"/>
              <a:cs typeface="Futura Medium" panose="020B0602020204020303" pitchFamily="34" charset="-79"/>
            </a:endParaRPr>
          </a:p>
          <a:p>
            <a:r>
              <a:rPr lang="en-GB" dirty="0">
                <a:solidFill>
                  <a:srgbClr val="000000"/>
                </a:solidFill>
                <a:latin typeface="Futura Medium" panose="020B0602020204020303" pitchFamily="34" charset="-79"/>
                <a:cs typeface="Futura Medium" panose="020B0602020204020303" pitchFamily="34" charset="-79"/>
              </a:rPr>
              <a:t>Build confidence before mixed training sessions</a:t>
            </a:r>
          </a:p>
          <a:p>
            <a:endParaRPr lang="en-GB" dirty="0">
              <a:solidFill>
                <a:srgbClr val="000000"/>
              </a:solidFill>
              <a:latin typeface="Futura Medium" panose="020B0602020204020303" pitchFamily="34" charset="-79"/>
              <a:cs typeface="Futura Medium" panose="020B0602020204020303" pitchFamily="34" charset="-79"/>
            </a:endParaRPr>
          </a:p>
          <a:p>
            <a:r>
              <a:rPr lang="en-GB" dirty="0">
                <a:solidFill>
                  <a:srgbClr val="000000"/>
                </a:solidFill>
                <a:latin typeface="Futura Medium" panose="020B0602020204020303" pitchFamily="34" charset="-79"/>
                <a:cs typeface="Futura Medium" panose="020B0602020204020303" pitchFamily="34" charset="-79"/>
              </a:rPr>
              <a:t>A good way to introduce women and girls to the sport and show them that they can play. </a:t>
            </a:r>
          </a:p>
          <a:p>
            <a:endParaRPr lang="en-GB" dirty="0">
              <a:solidFill>
                <a:srgbClr val="000000"/>
              </a:solidFill>
              <a:latin typeface="Futura Medium" panose="020B0602020204020303" pitchFamily="34" charset="-79"/>
              <a:cs typeface="Futura Medium" panose="020B0602020204020303" pitchFamily="34" charset="-79"/>
            </a:endParaRPr>
          </a:p>
          <a:p>
            <a:r>
              <a:rPr lang="en-GB" dirty="0">
                <a:solidFill>
                  <a:srgbClr val="000000"/>
                </a:solidFill>
                <a:latin typeface="Futura Medium" panose="020B0602020204020303" pitchFamily="34" charset="-79"/>
                <a:cs typeface="Futura Medium" panose="020B0602020204020303" pitchFamily="34" charset="-79"/>
              </a:rPr>
              <a:t>I’m cautious about female-only competitions, as I would worry that this may be a slippery slope towards segregated domestic competitions. </a:t>
            </a:r>
            <a:endParaRPr lang="en-GB" b="0" u="none" strike="noStrike" dirty="0">
              <a:solidFill>
                <a:srgbClr val="000000"/>
              </a:solidFill>
              <a:effectLst/>
              <a:latin typeface="Futura Medium" panose="020B0602020204020303" pitchFamily="34" charset="-79"/>
              <a:cs typeface="Futura Medium" panose="020B0602020204020303" pitchFamily="34" charset="-79"/>
            </a:endParaRPr>
          </a:p>
          <a:p>
            <a:endParaRPr lang="en-GB" b="1" dirty="0">
              <a:solidFill>
                <a:schemeClr val="tx1"/>
              </a:solidFill>
              <a:latin typeface="FUTURA MEDIUM" panose="020B0602020204020303" pitchFamily="34" charset="-79"/>
              <a:cs typeface="FUTURA MEDIUM" panose="020B0602020204020303" pitchFamily="34" charset="-79"/>
            </a:endParaRPr>
          </a:p>
          <a:p>
            <a:endParaRPr lang="en-GB" b="1" dirty="0">
              <a:solidFill>
                <a:schemeClr val="tx1"/>
              </a:solidFill>
              <a:latin typeface="FUTURA MEDIUM" panose="020B0602020204020303" pitchFamily="34" charset="-79"/>
              <a:cs typeface="FUTURA MEDIUM" panose="020B0602020204020303" pitchFamily="34" charset="-79"/>
            </a:endParaRPr>
          </a:p>
          <a:p>
            <a:endParaRPr lang="en-GB" b="1" dirty="0">
              <a:solidFill>
                <a:schemeClr val="tx1"/>
              </a:solidFill>
              <a:latin typeface="FUTURA MEDIUM" panose="020B0602020204020303" pitchFamily="34" charset="-79"/>
              <a:cs typeface="FUTURA MEDIUM" panose="020B0602020204020303" pitchFamily="34" charset="-79"/>
            </a:endParaRPr>
          </a:p>
          <a:p>
            <a:endParaRPr lang="en-GB" dirty="0">
              <a:solidFill>
                <a:schemeClr val="tx1"/>
              </a:solidFill>
              <a:latin typeface="Futura Medium" panose="020B0602020204020303" pitchFamily="34" charset="-79"/>
              <a:cs typeface="Futura Medium" panose="020B0602020204020303" pitchFamily="34" charset="-79"/>
            </a:endParaRPr>
          </a:p>
        </p:txBody>
      </p:sp>
      <p:sp>
        <p:nvSpPr>
          <p:cNvPr id="5" name="Rectangle 4">
            <a:extLst>
              <a:ext uri="{FF2B5EF4-FFF2-40B4-BE49-F238E27FC236}">
                <a16:creationId xmlns:a16="http://schemas.microsoft.com/office/drawing/2014/main" id="{DCBE9A62-99BC-573E-82D5-271E95FEEC72}"/>
              </a:ext>
            </a:extLst>
          </p:cNvPr>
          <p:cNvSpPr/>
          <p:nvPr/>
        </p:nvSpPr>
        <p:spPr>
          <a:xfrm>
            <a:off x="100614" y="2263805"/>
            <a:ext cx="5995385" cy="4481552"/>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FUTURA MEDIUM" panose="020B0602020204020303" pitchFamily="34" charset="-79"/>
                <a:cs typeface="FUTURA MEDIUM" panose="020B0602020204020303" pitchFamily="34" charset="-79"/>
              </a:rPr>
              <a:t>Mentoring</a:t>
            </a:r>
          </a:p>
          <a:p>
            <a:endParaRPr lang="en-GB" b="1" dirty="0">
              <a:solidFill>
                <a:schemeClr val="tx1"/>
              </a:solidFill>
              <a:latin typeface="FUTURA MEDIUM" panose="020B0602020204020303" pitchFamily="34" charset="-79"/>
              <a:cs typeface="FUTURA MEDIUM" panose="020B0602020204020303" pitchFamily="34" charset="-79"/>
            </a:endParaRPr>
          </a:p>
          <a:p>
            <a:r>
              <a:rPr lang="en-GB" b="0" u="none" strike="noStrike" dirty="0">
                <a:solidFill>
                  <a:srgbClr val="000000"/>
                </a:solidFill>
                <a:effectLst/>
                <a:latin typeface="Futura Medium" panose="020B0602020204020303" pitchFamily="34" charset="-79"/>
                <a:cs typeface="Futura Medium" panose="020B0602020204020303" pitchFamily="34" charset="-79"/>
              </a:rPr>
              <a:t>I had a buddy when I joined the academy and I found it really helpful as I made a friend and I could ask lots of questions </a:t>
            </a:r>
          </a:p>
          <a:p>
            <a:endParaRPr lang="en-GB" b="0" u="none" strike="noStrike" dirty="0">
              <a:solidFill>
                <a:srgbClr val="000000"/>
              </a:solidFill>
              <a:effectLst/>
              <a:latin typeface="Futura Medium" panose="020B0602020204020303" pitchFamily="34" charset="-79"/>
              <a:cs typeface="Futura Medium" panose="020B0602020204020303" pitchFamily="34" charset="-79"/>
            </a:endParaRPr>
          </a:p>
          <a:p>
            <a:r>
              <a:rPr lang="en-GB" b="0" u="none" strike="noStrike" dirty="0">
                <a:solidFill>
                  <a:srgbClr val="000000"/>
                </a:solidFill>
                <a:effectLst/>
                <a:latin typeface="Futura Medium" panose="020B0602020204020303" pitchFamily="34" charset="-79"/>
                <a:cs typeface="Futura Medium" panose="020B0602020204020303" pitchFamily="34" charset="-79"/>
              </a:rPr>
              <a:t>It would be a friendlier introduction to the sport… as </a:t>
            </a:r>
            <a:r>
              <a:rPr lang="en-GB" dirty="0">
                <a:solidFill>
                  <a:srgbClr val="000000"/>
                </a:solidFill>
                <a:latin typeface="Futura Medium" panose="020B0602020204020303" pitchFamily="34" charset="-79"/>
                <a:cs typeface="Futura Medium" panose="020B0602020204020303" pitchFamily="34" charset="-79"/>
              </a:rPr>
              <a:t>new players may be shy or nervous</a:t>
            </a:r>
          </a:p>
          <a:p>
            <a:br>
              <a:rPr lang="en-GB" b="0" u="none" strike="noStrike" dirty="0">
                <a:solidFill>
                  <a:srgbClr val="000000"/>
                </a:solidFill>
                <a:effectLst/>
                <a:latin typeface="Futura Medium" panose="020B0602020204020303" pitchFamily="34" charset="-79"/>
                <a:cs typeface="Futura Medium" panose="020B0602020204020303" pitchFamily="34" charset="-79"/>
              </a:rPr>
            </a:br>
            <a:r>
              <a:rPr lang="en-GB" b="0" u="none" strike="noStrike" dirty="0">
                <a:solidFill>
                  <a:srgbClr val="000000"/>
                </a:solidFill>
                <a:effectLst/>
                <a:latin typeface="Futura Medium" panose="020B0602020204020303" pitchFamily="34" charset="-79"/>
                <a:cs typeface="Futura Medium" panose="020B0602020204020303" pitchFamily="34" charset="-79"/>
              </a:rPr>
              <a:t>I think socialising will increase a feeling of belonging, identity and confidence for women and girls</a:t>
            </a:r>
          </a:p>
          <a:p>
            <a:endParaRPr lang="en-GB" b="0" u="none" strike="noStrike" dirty="0">
              <a:solidFill>
                <a:srgbClr val="000000"/>
              </a:solidFill>
              <a:effectLst/>
              <a:latin typeface="Futura Medium" panose="020B0602020204020303" pitchFamily="34" charset="-79"/>
              <a:cs typeface="Futura Medium" panose="020B0602020204020303" pitchFamily="34" charset="-79"/>
            </a:endParaRPr>
          </a:p>
          <a:p>
            <a:r>
              <a:rPr lang="en-GB" dirty="0">
                <a:solidFill>
                  <a:srgbClr val="000000"/>
                </a:solidFill>
                <a:latin typeface="Futura Medium" panose="020B0602020204020303" pitchFamily="34" charset="-79"/>
                <a:cs typeface="Futura Medium" panose="020B0602020204020303" pitchFamily="34" charset="-79"/>
              </a:rPr>
              <a:t>S</a:t>
            </a:r>
            <a:r>
              <a:rPr lang="en-GB" b="0" u="none" strike="noStrike" dirty="0">
                <a:solidFill>
                  <a:srgbClr val="000000"/>
                </a:solidFill>
                <a:effectLst/>
                <a:latin typeface="Futura Medium" panose="020B0602020204020303" pitchFamily="34" charset="-79"/>
                <a:cs typeface="Futura Medium" panose="020B0602020204020303" pitchFamily="34" charset="-79"/>
              </a:rPr>
              <a:t>uccess stories give someone to admire/look up to</a:t>
            </a:r>
          </a:p>
          <a:p>
            <a:endParaRPr lang="en-GB" b="0" u="none" strike="noStrike" dirty="0">
              <a:solidFill>
                <a:srgbClr val="000000"/>
              </a:solidFill>
              <a:effectLst/>
              <a:latin typeface="Futura Medium" panose="020B0602020204020303" pitchFamily="34" charset="-79"/>
              <a:cs typeface="Futura Medium" panose="020B0602020204020303" pitchFamily="34" charset="-79"/>
            </a:endParaRPr>
          </a:p>
          <a:p>
            <a:r>
              <a:rPr lang="en-GB" b="0" u="none" strike="noStrike" dirty="0">
                <a:solidFill>
                  <a:srgbClr val="000000"/>
                </a:solidFill>
                <a:effectLst/>
                <a:latin typeface="Futura Medium" panose="020B0602020204020303" pitchFamily="34" charset="-79"/>
                <a:cs typeface="Futura Medium" panose="020B0602020204020303" pitchFamily="34" charset="-79"/>
              </a:rPr>
              <a:t>I don’t think it needs to be in the same club – especially for clubs that do not have a lot of female players</a:t>
            </a:r>
          </a:p>
          <a:p>
            <a:pPr marL="285750" indent="-285750">
              <a:buFontTx/>
              <a:buChar char="-"/>
            </a:pPr>
            <a:endParaRPr lang="en-GB" b="0" u="none" strike="noStrike" dirty="0">
              <a:solidFill>
                <a:srgbClr val="000000"/>
              </a:solidFill>
              <a:effectLst/>
              <a:latin typeface="Futura Medium" panose="020B0602020204020303" pitchFamily="34" charset="-79"/>
              <a:cs typeface="Futura Medium" panose="020B0602020204020303" pitchFamily="34" charset="-79"/>
            </a:endParaRPr>
          </a:p>
          <a:p>
            <a:endParaRPr lang="en-GB" dirty="0">
              <a:solidFill>
                <a:schemeClr val="tx1"/>
              </a:solidFill>
              <a:latin typeface="Futura Medium" panose="020B0602020204020303" pitchFamily="34" charset="-79"/>
              <a:cs typeface="Futura Medium" panose="020B0602020204020303" pitchFamily="34" charset="-79"/>
            </a:endParaRPr>
          </a:p>
          <a:p>
            <a:endParaRPr lang="en-GB" b="1" dirty="0">
              <a:solidFill>
                <a:schemeClr val="tx1"/>
              </a:solidFill>
              <a:latin typeface="FUTURA MEDIUM" panose="020B0602020204020303" pitchFamily="34" charset="-79"/>
              <a:cs typeface="FUTURA MEDIUM" panose="020B0602020204020303" pitchFamily="34" charset="-79"/>
            </a:endParaRPr>
          </a:p>
          <a:p>
            <a:endParaRPr lang="en-GB" b="1" dirty="0">
              <a:solidFill>
                <a:schemeClr val="tx1"/>
              </a:solidFill>
              <a:latin typeface="FUTURA MEDIUM" panose="020B0602020204020303" pitchFamily="34" charset="-79"/>
              <a:cs typeface="FUTURA MEDIUM" panose="020B0602020204020303" pitchFamily="34" charset="-79"/>
            </a:endParaRPr>
          </a:p>
          <a:p>
            <a:endParaRPr lang="en-GB" dirty="0">
              <a:solidFill>
                <a:schemeClr val="tx1"/>
              </a:solidFill>
              <a:latin typeface="Futura Medium" panose="020B0602020204020303" pitchFamily="34" charset="-79"/>
              <a:cs typeface="Futura Medium" panose="020B0602020204020303" pitchFamily="34" charset="-79"/>
            </a:endParaRPr>
          </a:p>
        </p:txBody>
      </p:sp>
      <p:sp>
        <p:nvSpPr>
          <p:cNvPr id="2" name="Rectangle 1">
            <a:extLst>
              <a:ext uri="{FF2B5EF4-FFF2-40B4-BE49-F238E27FC236}">
                <a16:creationId xmlns:a16="http://schemas.microsoft.com/office/drawing/2014/main" id="{6CB256C8-E709-17A4-BC1B-6071078CFCCD}"/>
              </a:ext>
            </a:extLst>
          </p:cNvPr>
          <p:cNvSpPr/>
          <p:nvPr/>
        </p:nvSpPr>
        <p:spPr>
          <a:xfrm>
            <a:off x="-1" y="1524000"/>
            <a:ext cx="12191999" cy="511629"/>
          </a:xfrm>
          <a:prstGeom prst="rect">
            <a:avLst/>
          </a:prstGeom>
          <a:solidFill>
            <a:schemeClr val="bg1"/>
          </a:solidFill>
          <a:ln>
            <a:solidFill>
              <a:srgbClr val="A3239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400" b="1" dirty="0">
                <a:solidFill>
                  <a:schemeClr val="tx1"/>
                </a:solidFill>
                <a:latin typeface="FUTURA MEDIUM" panose="020B0602020204020303" pitchFamily="34" charset="-79"/>
                <a:cs typeface="FUTURA MEDIUM" panose="020B0602020204020303" pitchFamily="34" charset="-79"/>
              </a:rPr>
              <a:t>Support for these ideas!</a:t>
            </a:r>
          </a:p>
          <a:p>
            <a:endParaRPr lang="en-GB" dirty="0">
              <a:solidFill>
                <a:schemeClr val="tx1"/>
              </a:solidFill>
              <a:latin typeface="Futura Medium" panose="020B0602020204020303" pitchFamily="34" charset="-79"/>
              <a:cs typeface="Futura Medium" panose="020B0602020204020303" pitchFamily="34" charset="-79"/>
            </a:endParaRPr>
          </a:p>
        </p:txBody>
      </p:sp>
      <p:sp>
        <p:nvSpPr>
          <p:cNvPr id="3" name="Subtitle 2">
            <a:extLst>
              <a:ext uri="{FF2B5EF4-FFF2-40B4-BE49-F238E27FC236}">
                <a16:creationId xmlns:a16="http://schemas.microsoft.com/office/drawing/2014/main" id="{E6CD1A58-6645-5251-BEAD-077E4ACB6F2C}"/>
              </a:ext>
            </a:extLst>
          </p:cNvPr>
          <p:cNvSpPr>
            <a:spLocks noGrp="1"/>
          </p:cNvSpPr>
          <p:nvPr>
            <p:ph type="subTitle" idx="1"/>
          </p:nvPr>
        </p:nvSpPr>
        <p:spPr>
          <a:xfrm>
            <a:off x="0" y="0"/>
            <a:ext cx="12192000" cy="1524000"/>
          </a:xfrm>
          <a:solidFill>
            <a:srgbClr val="A32390"/>
          </a:solidFill>
        </p:spPr>
        <p:txBody>
          <a:bodyPr anchor="ctr">
            <a:normAutofit/>
          </a:bodyPr>
          <a:lstStyle/>
          <a:p>
            <a:pPr algn="l"/>
            <a:r>
              <a:rPr lang="en-GB" sz="4000" dirty="0">
                <a:solidFill>
                  <a:schemeClr val="bg1"/>
                </a:solidFill>
                <a:latin typeface="Futura Medium" panose="020B0602020204020303" pitchFamily="34" charset="-79"/>
                <a:cs typeface="Futura Medium" panose="020B0602020204020303" pitchFamily="34" charset="-79"/>
              </a:rPr>
              <a:t>What did we find?</a:t>
            </a:r>
          </a:p>
        </p:txBody>
      </p:sp>
      <p:pic>
        <p:nvPicPr>
          <p:cNvPr id="1026" name="Picture 2" descr="This Girl Can">
            <a:extLst>
              <a:ext uri="{FF2B5EF4-FFF2-40B4-BE49-F238E27FC236}">
                <a16:creationId xmlns:a16="http://schemas.microsoft.com/office/drawing/2014/main" id="{F979706D-F7E6-1893-8019-FAEA0F00D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0" y="0"/>
            <a:ext cx="15240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0717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1814</TotalTime>
  <Words>1852</Words>
  <Application>Microsoft Macintosh PowerPoint</Application>
  <PresentationFormat>Widescreen</PresentationFormat>
  <Paragraphs>334</Paragraphs>
  <Slides>15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Futura Medium</vt:lpstr>
      <vt:lpstr>Futura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Martin</dc:creator>
  <cp:lastModifiedBy>Alex Cockerham</cp:lastModifiedBy>
  <cp:revision>15</cp:revision>
  <dcterms:created xsi:type="dcterms:W3CDTF">2023-03-20T16:41:54Z</dcterms:created>
  <dcterms:modified xsi:type="dcterms:W3CDTF">2023-03-31T16:24:45Z</dcterms:modified>
</cp:coreProperties>
</file>